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18"/>
  </p:notesMasterIdLst>
  <p:sldIdLst>
    <p:sldId id="290" r:id="rId2"/>
    <p:sldId id="291"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Lst>
  <p:sldSz cx="9144000" cy="6858000" type="screen4x3"/>
  <p:notesSz cx="6797675" cy="9926638"/>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6039" autoAdjust="0"/>
    <p:restoredTop sz="93597" autoAdjust="0"/>
  </p:normalViewPr>
  <p:slideViewPr>
    <p:cSldViewPr>
      <p:cViewPr>
        <p:scale>
          <a:sx n="110" d="100"/>
          <a:sy n="110" d="100"/>
        </p:scale>
        <p:origin x="18" y="8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9315F0CB-ACC8-4901-9260-DA460B51A348}" type="datetimeFigureOut">
              <a:rPr lang="ru-RU" smtClean="0"/>
              <a:pPr/>
              <a:t>27.09.2014</a:t>
            </a:fld>
            <a:endParaRPr lang="ru-RU"/>
          </a:p>
        </p:txBody>
      </p:sp>
      <p:sp>
        <p:nvSpPr>
          <p:cNvPr id="4" name="Образ слайда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A91C8BCA-2D8C-43DC-B7C7-0697DF4C8C0B}"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8F53ABE0-7989-4E14-B43F-3EEE5BA54429}" type="datetimeFigureOut">
              <a:rPr lang="ru-RU"/>
              <a:pPr>
                <a:defRPr/>
              </a:pPr>
              <a:t>27.09.2014</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D30CFF10-FAA1-4D8E-8DDE-7A891F47D8B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spd="slow">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C4CF890E-3C7A-4389-84C1-E3BA9A58B102}" type="datetimeFigureOut">
              <a:rPr lang="ru-RU"/>
              <a:pPr>
                <a:defRPr/>
              </a:pPr>
              <a:t>27.09.2014</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C07F9E0D-0DCE-4D93-9E7A-A9A1428432DC}" type="slidenum">
              <a:rPr lang="ru-RU"/>
              <a:pPr>
                <a:defRPr/>
              </a:pPr>
              <a:t>‹#›</a:t>
            </a:fld>
            <a:endParaRPr lang="ru-RU"/>
          </a:p>
        </p:txBody>
      </p:sp>
    </p:spTree>
  </p:cSld>
  <p:clrMapOvr>
    <a:masterClrMapping/>
  </p:clrMapOvr>
  <p:transition spd="slow">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FE3A9BC-A69E-4C77-8C1C-BF2F00044EBE}" type="datetimeFigureOut">
              <a:rPr lang="ru-RU"/>
              <a:pPr>
                <a:defRPr/>
              </a:pPr>
              <a:t>27.09.2014</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B90493B-CF0C-4C43-82A6-7874B59B7EFD}"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spd="slow">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BBFED8D5-D171-4FAA-BCC5-D2FEF7BC5A5D}" type="datetimeFigureOut">
              <a:rPr lang="ru-RU"/>
              <a:pPr>
                <a:defRPr/>
              </a:pPr>
              <a:t>27.09.2014</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6083FF-D414-4772-BB58-5D91263224BE}" type="slidenum">
              <a:rPr lang="ru-RU"/>
              <a:pPr>
                <a:defRPr/>
              </a:pPr>
              <a:t>‹#›</a:t>
            </a:fld>
            <a:endParaRPr lang="ru-RU"/>
          </a:p>
        </p:txBody>
      </p:sp>
    </p:spTree>
  </p:cSld>
  <p:clrMapOvr>
    <a:masterClrMapping/>
  </p:clrMapOvr>
  <p:transition spd="slow">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7137A850-1355-4B63-8391-8AA098DF6EB6}" type="datetimeFigureOut">
              <a:rPr lang="ru-RU"/>
              <a:pPr>
                <a:defRPr/>
              </a:pPr>
              <a:t>27.09.2014</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FED4417E-C1C0-48C3-BD29-7D38691BB20A}" type="slidenum">
              <a:rPr lang="ru-RU"/>
              <a:pPr>
                <a:defRPr/>
              </a:pPr>
              <a:t>‹#›</a:t>
            </a:fld>
            <a:endParaRPr lang="ru-RU"/>
          </a:p>
        </p:txBody>
      </p:sp>
    </p:spTree>
  </p:cSld>
  <p:clrMapOvr>
    <a:masterClrMapping/>
  </p:clrMapOvr>
  <p:transition spd="slow">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80A2F80B-8F61-4806-9F03-870FF6E42FCD}" type="datetimeFigureOut">
              <a:rPr lang="ru-RU"/>
              <a:pPr>
                <a:defRPr/>
              </a:pPr>
              <a:t>27.09.2014</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AA8D49B6-D8A1-4608-89C9-887D5EDACC98}" type="slidenum">
              <a:rPr lang="ru-RU"/>
              <a:pPr>
                <a:defRPr/>
              </a:pPr>
              <a:t>‹#›</a:t>
            </a:fld>
            <a:endParaRPr lang="ru-RU"/>
          </a:p>
        </p:txBody>
      </p:sp>
    </p:spTree>
  </p:cSld>
  <p:clrMapOvr>
    <a:masterClrMapping/>
  </p:clrMapOvr>
  <p:transition spd="slow">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593F1E52-0AB6-4842-A7EE-F0F5A89B7C4C}" type="datetimeFigureOut">
              <a:rPr lang="ru-RU"/>
              <a:pPr>
                <a:defRPr/>
              </a:pPr>
              <a:t>27.09.2014</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BB7AF9BD-B553-486D-A152-C53B5CAB666F}" type="slidenum">
              <a:rPr lang="ru-RU"/>
              <a:pPr>
                <a:defRPr/>
              </a:pPr>
              <a:t>‹#›</a:t>
            </a:fld>
            <a:endParaRPr lang="ru-RU"/>
          </a:p>
        </p:txBody>
      </p:sp>
    </p:spTree>
  </p:cSld>
  <p:clrMapOvr>
    <a:masterClrMapping/>
  </p:clrMapOvr>
  <p:transition spd="slow">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6B64E241-22D3-44CD-A562-35B2104FAC2B}" type="datetimeFigureOut">
              <a:rPr lang="ru-RU"/>
              <a:pPr>
                <a:defRPr/>
              </a:pPr>
              <a:t>27.09.2014</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A40FB26-F47A-439E-ABC1-CF4B176A2DE1}" type="slidenum">
              <a:rPr lang="ru-RU"/>
              <a:pPr>
                <a:defRPr/>
              </a:pPr>
              <a:t>‹#›</a:t>
            </a:fld>
            <a:endParaRPr lang="ru-RU"/>
          </a:p>
        </p:txBody>
      </p:sp>
    </p:spTree>
  </p:cSld>
  <p:clrMapOvr>
    <a:masterClrMapping/>
  </p:clrMapOvr>
  <p:transition spd="slow">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FFA36959-A839-447F-8E6F-0A17FB483D20}" type="datetimeFigureOut">
              <a:rPr lang="ru-RU"/>
              <a:pPr>
                <a:defRPr/>
              </a:pPr>
              <a:t>27.09.2014</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04182D91-846E-4392-8D08-BF71EC845D2B}" type="slidenum">
              <a:rPr lang="ru-RU"/>
              <a:pPr>
                <a:defRPr/>
              </a:pPr>
              <a:t>‹#›</a:t>
            </a:fld>
            <a:endParaRPr lang="ru-RU"/>
          </a:p>
        </p:txBody>
      </p:sp>
    </p:spTree>
  </p:cSld>
  <p:clrMapOvr>
    <a:masterClrMapping/>
  </p:clrMapOvr>
  <p:transition spd="slow">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65E10B70-035D-4352-A73C-803C0E0D852C}" type="datetimeFigureOut">
              <a:rPr lang="ru-RU"/>
              <a:pPr>
                <a:defRPr/>
              </a:pPr>
              <a:t>27.09.2014</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95C532C-0211-481F-8E35-C63603898D05}" type="slidenum">
              <a:rPr lang="ru-RU"/>
              <a:pPr>
                <a:defRPr/>
              </a:pPr>
              <a:t>‹#›</a:t>
            </a:fld>
            <a:endParaRPr lang="ru-RU"/>
          </a:p>
        </p:txBody>
      </p:sp>
    </p:spTree>
  </p:cSld>
  <p:clrMapOvr>
    <a:masterClrMapping/>
  </p:clrMapOvr>
  <p:transition spd="slow">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EE7FD08-E35D-4A14-B02D-B1788323A5AD}" type="datetimeFigureOut">
              <a:rPr lang="ru-RU"/>
              <a:pPr>
                <a:defRPr/>
              </a:pPr>
              <a:t>27.09.2014</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414FFCA-F6E4-4DE1-831C-B6D011900E89}" type="slidenum">
              <a:rPr lang="ru-RU"/>
              <a:pPr>
                <a:defRPr/>
              </a:pPr>
              <a:t>‹#›</a:t>
            </a:fld>
            <a:endParaRPr lang="ru-RU"/>
          </a:p>
        </p:txBody>
      </p:sp>
    </p:spTree>
  </p:cSld>
  <p:clrMapOvr>
    <a:masterClrMapping/>
  </p:clrMapOvr>
  <p:transition spd="slow">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B8339922-43B3-43CE-8D6F-F009ACEBC9FF}" type="datetimeFigureOut">
              <a:rPr lang="ru-RU"/>
              <a:pPr>
                <a:defRPr/>
              </a:pPr>
              <a:t>27.09.2014</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5CBAD62-D8AB-4D7E-854B-D437EFF87736}" type="slidenum">
              <a:rPr lang="ru-RU"/>
              <a:pPr>
                <a:defRPr/>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4019" r:id="rId1"/>
    <p:sldLayoutId id="2147484011" r:id="rId2"/>
    <p:sldLayoutId id="2147484020" r:id="rId3"/>
    <p:sldLayoutId id="2147484012" r:id="rId4"/>
    <p:sldLayoutId id="2147484013" r:id="rId5"/>
    <p:sldLayoutId id="2147484014" r:id="rId6"/>
    <p:sldLayoutId id="2147484015" r:id="rId7"/>
    <p:sldLayoutId id="2147484016" r:id="rId8"/>
    <p:sldLayoutId id="2147484021" r:id="rId9"/>
    <p:sldLayoutId id="2147484017" r:id="rId10"/>
    <p:sldLayoutId id="2147484018" r:id="rId11"/>
  </p:sldLayoutIdLst>
  <p:transition spd="slow">
    <p:wedge/>
  </p:transition>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garantf1://10003000.126/" TargetMode="External"/><Relationship Id="rId2" Type="http://schemas.openxmlformats.org/officeDocument/2006/relationships/hyperlink" Target="garantf1://70566008.0/" TargetMode="External"/><Relationship Id="rId1" Type="http://schemas.openxmlformats.org/officeDocument/2006/relationships/slideLayout" Target="../slideLayouts/slideLayout2.xml"/><Relationship Id="rId4" Type="http://schemas.openxmlformats.org/officeDocument/2006/relationships/hyperlink" Target="garantf1://12025268.1103/"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garantf1://12025268.4/" TargetMode="External"/><Relationship Id="rId7" Type="http://schemas.openxmlformats.org/officeDocument/2006/relationships/hyperlink" Target="garantf1://78405.345/" TargetMode="External"/><Relationship Id="rId2" Type="http://schemas.openxmlformats.org/officeDocument/2006/relationships/hyperlink" Target="garantf1://2440800.4032/" TargetMode="External"/><Relationship Id="rId1" Type="http://schemas.openxmlformats.org/officeDocument/2006/relationships/slideLayout" Target="../slideLayouts/slideLayout2.xml"/><Relationship Id="rId6" Type="http://schemas.openxmlformats.org/officeDocument/2006/relationships/hyperlink" Target="garantf1://78792.31/" TargetMode="External"/><Relationship Id="rId5" Type="http://schemas.openxmlformats.org/officeDocument/2006/relationships/hyperlink" Target="garantf1://78405.323/" TargetMode="External"/><Relationship Id="rId4" Type="http://schemas.openxmlformats.org/officeDocument/2006/relationships/hyperlink" Target="garantf1://78792.34/"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garantf1://78405.3811/" TargetMode="External"/><Relationship Id="rId2" Type="http://schemas.openxmlformats.org/officeDocument/2006/relationships/hyperlink" Target="garantf1://2440800.4032/" TargetMode="External"/><Relationship Id="rId1" Type="http://schemas.openxmlformats.org/officeDocument/2006/relationships/slideLayout" Target="../slideLayouts/slideLayout2.xml"/><Relationship Id="rId4" Type="http://schemas.openxmlformats.org/officeDocument/2006/relationships/hyperlink" Target="garantf1://78792.31/"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garantf1://80912.1120/" TargetMode="External"/><Relationship Id="rId2" Type="http://schemas.openxmlformats.org/officeDocument/2006/relationships/hyperlink" Target="garantf1://80912.111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garantf1://80912.13/" TargetMode="External"/><Relationship Id="rId3" Type="http://schemas.openxmlformats.org/officeDocument/2006/relationships/hyperlink" Target="garantf1://12091544.22/" TargetMode="External"/><Relationship Id="rId7" Type="http://schemas.openxmlformats.org/officeDocument/2006/relationships/hyperlink" Target="garantf1://78405.424/" TargetMode="External"/><Relationship Id="rId2" Type="http://schemas.openxmlformats.org/officeDocument/2006/relationships/hyperlink" Target="garantf1://12091544.21/" TargetMode="External"/><Relationship Id="rId1" Type="http://schemas.openxmlformats.org/officeDocument/2006/relationships/slideLayout" Target="../slideLayouts/slideLayout2.xml"/><Relationship Id="rId6" Type="http://schemas.openxmlformats.org/officeDocument/2006/relationships/hyperlink" Target="garantf1://78405.3811/" TargetMode="External"/><Relationship Id="rId5" Type="http://schemas.openxmlformats.org/officeDocument/2006/relationships/hyperlink" Target="garantf1://78405.3810/" TargetMode="External"/><Relationship Id="rId10" Type="http://schemas.openxmlformats.org/officeDocument/2006/relationships/hyperlink" Target="garantf1://70047374.6/" TargetMode="External"/><Relationship Id="rId4" Type="http://schemas.openxmlformats.org/officeDocument/2006/relationships/hyperlink" Target="garantf1://12091544.228/" TargetMode="External"/><Relationship Id="rId9" Type="http://schemas.openxmlformats.org/officeDocument/2006/relationships/hyperlink" Target="garantf1://80254.1/"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garantf1://80912.1200/" TargetMode="External"/><Relationship Id="rId3" Type="http://schemas.openxmlformats.org/officeDocument/2006/relationships/hyperlink" Target="garantf1://78792.1103/" TargetMode="External"/><Relationship Id="rId7" Type="http://schemas.openxmlformats.org/officeDocument/2006/relationships/hyperlink" Target="garantf1://80912.29/" TargetMode="External"/><Relationship Id="rId2" Type="http://schemas.openxmlformats.org/officeDocument/2006/relationships/hyperlink" Target="garantf1://78792.1101/" TargetMode="External"/><Relationship Id="rId1" Type="http://schemas.openxmlformats.org/officeDocument/2006/relationships/slideLayout" Target="../slideLayouts/slideLayout2.xml"/><Relationship Id="rId6" Type="http://schemas.openxmlformats.org/officeDocument/2006/relationships/hyperlink" Target="garantf1://92196.0/" TargetMode="External"/><Relationship Id="rId5" Type="http://schemas.openxmlformats.org/officeDocument/2006/relationships/hyperlink" Target="garantf1://92196.100234/" TargetMode="External"/><Relationship Id="rId4" Type="http://schemas.openxmlformats.org/officeDocument/2006/relationships/hyperlink" Target="garantf1://92196.100219/"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garantf1://80912.3202/" TargetMode="External"/><Relationship Id="rId3" Type="http://schemas.openxmlformats.org/officeDocument/2006/relationships/hyperlink" Target="garantf1://78792.11051/" TargetMode="External"/><Relationship Id="rId7" Type="http://schemas.openxmlformats.org/officeDocument/2006/relationships/hyperlink" Target="garantf1://80912.2917/" TargetMode="External"/><Relationship Id="rId2" Type="http://schemas.openxmlformats.org/officeDocument/2006/relationships/hyperlink" Target="garantf1://10003548.11611/" TargetMode="External"/><Relationship Id="rId1" Type="http://schemas.openxmlformats.org/officeDocument/2006/relationships/slideLayout" Target="../slideLayouts/slideLayout2.xml"/><Relationship Id="rId6" Type="http://schemas.openxmlformats.org/officeDocument/2006/relationships/hyperlink" Target="garantf1://78792.11103/" TargetMode="External"/><Relationship Id="rId5" Type="http://schemas.openxmlformats.org/officeDocument/2006/relationships/hyperlink" Target="garantf1://10003548.131/" TargetMode="External"/><Relationship Id="rId4" Type="http://schemas.openxmlformats.org/officeDocument/2006/relationships/hyperlink" Target="garantf1://78792.1112/"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garantf1://80912.1000/" TargetMode="External"/><Relationship Id="rId3" Type="http://schemas.openxmlformats.org/officeDocument/2006/relationships/hyperlink" Target="garantf1://92196.100000/" TargetMode="External"/><Relationship Id="rId7" Type="http://schemas.openxmlformats.org/officeDocument/2006/relationships/hyperlink" Target="garantf1://80912.0/" TargetMode="External"/><Relationship Id="rId2" Type="http://schemas.openxmlformats.org/officeDocument/2006/relationships/hyperlink" Target="garantf1://92196.0/" TargetMode="External"/><Relationship Id="rId1" Type="http://schemas.openxmlformats.org/officeDocument/2006/relationships/slideLayout" Target="../slideLayouts/slideLayout2.xml"/><Relationship Id="rId6" Type="http://schemas.openxmlformats.org/officeDocument/2006/relationships/hyperlink" Target="garantf1://92196.125005/" TargetMode="External"/><Relationship Id="rId5" Type="http://schemas.openxmlformats.org/officeDocument/2006/relationships/hyperlink" Target="garantf1://92196.125000/" TargetMode="External"/><Relationship Id="rId10" Type="http://schemas.openxmlformats.org/officeDocument/2006/relationships/hyperlink" Target="garantf1://80912.29/" TargetMode="External"/><Relationship Id="rId4" Type="http://schemas.openxmlformats.org/officeDocument/2006/relationships/hyperlink" Target="garantf1://92196.120000/" TargetMode="External"/><Relationship Id="rId9" Type="http://schemas.openxmlformats.org/officeDocument/2006/relationships/hyperlink" Target="garantf1://80912.7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garantf1://78792.1521/" TargetMode="External"/><Relationship Id="rId3" Type="http://schemas.openxmlformats.org/officeDocument/2006/relationships/hyperlink" Target="garantf1://12038291.5705/" TargetMode="External"/><Relationship Id="rId7" Type="http://schemas.openxmlformats.org/officeDocument/2006/relationships/hyperlink" Target="garantf1://78792.1505/" TargetMode="External"/><Relationship Id="rId2" Type="http://schemas.openxmlformats.org/officeDocument/2006/relationships/hyperlink" Target="garantf1://12038291.150002/" TargetMode="External"/><Relationship Id="rId1" Type="http://schemas.openxmlformats.org/officeDocument/2006/relationships/slideLayout" Target="../slideLayouts/slideLayout2.xml"/><Relationship Id="rId6" Type="http://schemas.openxmlformats.org/officeDocument/2006/relationships/hyperlink" Target="garantf1://78792.15179/" TargetMode="External"/><Relationship Id="rId11" Type="http://schemas.openxmlformats.org/officeDocument/2006/relationships/hyperlink" Target="garantf1://12038291.53/" TargetMode="External"/><Relationship Id="rId5" Type="http://schemas.openxmlformats.org/officeDocument/2006/relationships/hyperlink" Target="garantf1://78792.1514/" TargetMode="External"/><Relationship Id="rId10" Type="http://schemas.openxmlformats.org/officeDocument/2006/relationships/hyperlink" Target="garantf1://12038291.83/" TargetMode="External"/><Relationship Id="rId4" Type="http://schemas.openxmlformats.org/officeDocument/2006/relationships/hyperlink" Target="garantf1://78792.1501/" TargetMode="External"/><Relationship Id="rId9" Type="http://schemas.openxmlformats.org/officeDocument/2006/relationships/hyperlink" Target="garantf1://12038291.70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garantf1://78792.15101/" TargetMode="External"/><Relationship Id="rId7" Type="http://schemas.openxmlformats.org/officeDocument/2006/relationships/hyperlink" Target="garantf1://78792.2431/" TargetMode="External"/><Relationship Id="rId2" Type="http://schemas.openxmlformats.org/officeDocument/2006/relationships/hyperlink" Target="garantf1://78792.15102/" TargetMode="External"/><Relationship Id="rId1" Type="http://schemas.openxmlformats.org/officeDocument/2006/relationships/slideLayout" Target="../slideLayouts/slideLayout2.xml"/><Relationship Id="rId6" Type="http://schemas.openxmlformats.org/officeDocument/2006/relationships/hyperlink" Target="garantf1://78792.151011/" TargetMode="External"/><Relationship Id="rId5" Type="http://schemas.openxmlformats.org/officeDocument/2006/relationships/hyperlink" Target="garantf1://78792.24040162/" TargetMode="External"/><Relationship Id="rId4" Type="http://schemas.openxmlformats.org/officeDocument/2006/relationships/hyperlink" Target="garantf1://78792.15103/"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garantf1://92196.20009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garantf1://78405.5108/" TargetMode="External"/><Relationship Id="rId13" Type="http://schemas.openxmlformats.org/officeDocument/2006/relationships/hyperlink" Target="garantf1://80912.3425/" TargetMode="External"/><Relationship Id="rId3" Type="http://schemas.openxmlformats.org/officeDocument/2006/relationships/hyperlink" Target="garantf1://78405.5105/" TargetMode="External"/><Relationship Id="rId7" Type="http://schemas.openxmlformats.org/officeDocument/2006/relationships/hyperlink" Target="garantf1://78405.51061/" TargetMode="External"/><Relationship Id="rId12" Type="http://schemas.openxmlformats.org/officeDocument/2006/relationships/hyperlink" Target="garantf1://78405.51262/" TargetMode="External"/><Relationship Id="rId2" Type="http://schemas.openxmlformats.org/officeDocument/2006/relationships/hyperlink" Target="garantf1://78792.200/" TargetMode="External"/><Relationship Id="rId1" Type="http://schemas.openxmlformats.org/officeDocument/2006/relationships/slideLayout" Target="../slideLayouts/slideLayout2.xml"/><Relationship Id="rId6" Type="http://schemas.openxmlformats.org/officeDocument/2006/relationships/hyperlink" Target="garantf1://78405.5106/" TargetMode="External"/><Relationship Id="rId11" Type="http://schemas.openxmlformats.org/officeDocument/2006/relationships/hyperlink" Target="garantf1://78405.51261/" TargetMode="External"/><Relationship Id="rId5" Type="http://schemas.openxmlformats.org/officeDocument/2006/relationships/hyperlink" Target="garantf1://78405.51052/" TargetMode="External"/><Relationship Id="rId10" Type="http://schemas.openxmlformats.org/officeDocument/2006/relationships/hyperlink" Target="garantf1://78405.5125/" TargetMode="External"/><Relationship Id="rId4" Type="http://schemas.openxmlformats.org/officeDocument/2006/relationships/hyperlink" Target="garantf1://78405.51051/" TargetMode="External"/><Relationship Id="rId9" Type="http://schemas.openxmlformats.org/officeDocument/2006/relationships/hyperlink" Target="garantf1://78405.5123/" TargetMode="External"/><Relationship Id="rId14" Type="http://schemas.openxmlformats.org/officeDocument/2006/relationships/hyperlink" Target="garantf1://78405.5121/"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garantf1://78792.2852/" TargetMode="External"/><Relationship Id="rId2" Type="http://schemas.openxmlformats.org/officeDocument/2006/relationships/hyperlink" Target="garantf1://78405.5123/" TargetMode="External"/><Relationship Id="rId1" Type="http://schemas.openxmlformats.org/officeDocument/2006/relationships/slideLayout" Target="../slideLayouts/slideLayout2.xml"/><Relationship Id="rId4" Type="http://schemas.openxmlformats.org/officeDocument/2006/relationships/hyperlink" Target="garantf1://78405.51261/"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garantf1://78405.5132/" TargetMode="External"/><Relationship Id="rId2" Type="http://schemas.openxmlformats.org/officeDocument/2006/relationships/hyperlink" Target="garantf1://78405.51261/" TargetMode="External"/><Relationship Id="rId1" Type="http://schemas.openxmlformats.org/officeDocument/2006/relationships/slideLayout" Target="../slideLayouts/slideLayout2.xml"/><Relationship Id="rId5" Type="http://schemas.openxmlformats.org/officeDocument/2006/relationships/hyperlink" Target="garantf1://78405.516/" TargetMode="External"/><Relationship Id="rId4" Type="http://schemas.openxmlformats.org/officeDocument/2006/relationships/hyperlink" Target="garantf1://78792.15/"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garantf1://78792.15112/" TargetMode="External"/><Relationship Id="rId2" Type="http://schemas.openxmlformats.org/officeDocument/2006/relationships/hyperlink" Target="garantf1://78792.31/" TargetMode="External"/><Relationship Id="rId1" Type="http://schemas.openxmlformats.org/officeDocument/2006/relationships/slideLayout" Target="../slideLayouts/slideLayout2.xml"/><Relationship Id="rId5" Type="http://schemas.openxmlformats.org/officeDocument/2006/relationships/hyperlink" Target="garantf1://80912.3417/" TargetMode="External"/><Relationship Id="rId4" Type="http://schemas.openxmlformats.org/officeDocument/2006/relationships/hyperlink" Target="garantf1://78792.23012/"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garantf1://78792.2302/" TargetMode="External"/><Relationship Id="rId2" Type="http://schemas.openxmlformats.org/officeDocument/2006/relationships/hyperlink" Target="garantf1://80912.341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Содержимое 2"/>
          <p:cNvSpPr>
            <a:spLocks noGrp="1"/>
          </p:cNvSpPr>
          <p:nvPr>
            <p:ph idx="1"/>
          </p:nvPr>
        </p:nvSpPr>
        <p:spPr>
          <a:xfrm>
            <a:off x="457200" y="0"/>
            <a:ext cx="8229600" cy="6429375"/>
          </a:xfrm>
        </p:spPr>
        <p:txBody>
          <a:bodyPr/>
          <a:lstStyle/>
          <a:p>
            <a:pPr algn="ctr"/>
            <a:r>
              <a:rPr lang="ru-RU" sz="1600" b="1" smtClean="0">
                <a:solidFill>
                  <a:srgbClr val="FF0000"/>
                </a:solidFill>
                <a:latin typeface="Times New Roman" pitchFamily="18" charset="0"/>
                <a:cs typeface="Times New Roman" pitchFamily="18" charset="0"/>
                <a:hlinkClick r:id="rId2"/>
              </a:rPr>
              <a:t>Постановление Пленума Верховного Суда РФ от 29 мая 2014 г. N 8</a:t>
            </a:r>
            <a:br>
              <a:rPr lang="ru-RU" sz="1600" b="1" smtClean="0">
                <a:solidFill>
                  <a:srgbClr val="FF0000"/>
                </a:solidFill>
                <a:latin typeface="Times New Roman" pitchFamily="18" charset="0"/>
                <a:cs typeface="Times New Roman" pitchFamily="18" charset="0"/>
                <a:hlinkClick r:id="rId2"/>
              </a:rPr>
            </a:br>
            <a:r>
              <a:rPr lang="ru-RU" sz="1600" b="1" smtClean="0">
                <a:solidFill>
                  <a:srgbClr val="FF0000"/>
                </a:solidFill>
                <a:latin typeface="Times New Roman" pitchFamily="18" charset="0"/>
                <a:cs typeface="Times New Roman" pitchFamily="18" charset="0"/>
                <a:hlinkClick r:id="rId2"/>
              </a:rPr>
              <a:t>"О практике применения судами законодательства о воинской обязанности, военной службе и статусе военнослужащих"</a:t>
            </a:r>
            <a:endParaRPr lang="ru-RU" sz="1600" b="1" smtClean="0">
              <a:solidFill>
                <a:srgbClr val="FF0000"/>
              </a:solidFill>
              <a:latin typeface="Times New Roman" pitchFamily="18" charset="0"/>
              <a:cs typeface="Times New Roman" pitchFamily="18" charset="0"/>
            </a:endParaRPr>
          </a:p>
          <a:p>
            <a:r>
              <a:rPr lang="ru-RU" sz="1600" smtClean="0">
                <a:solidFill>
                  <a:srgbClr val="002060"/>
                </a:solidFill>
                <a:latin typeface="Times New Roman" pitchFamily="18" charset="0"/>
                <a:cs typeface="Times New Roman" pitchFamily="18" charset="0"/>
              </a:rPr>
              <a:t> </a:t>
            </a:r>
          </a:p>
          <a:p>
            <a:pPr algn="just"/>
            <a:r>
              <a:rPr lang="ru-RU" sz="1600" smtClean="0">
                <a:solidFill>
                  <a:srgbClr val="002060"/>
                </a:solidFill>
                <a:latin typeface="Times New Roman" pitchFamily="18" charset="0"/>
                <a:cs typeface="Times New Roman" pitchFamily="18" charset="0"/>
              </a:rPr>
              <a:t>В целях обеспечения единства практики применения судами законодательства о воинской обязанности, военной службе и статусе военнослужащих, а также учитывая возникающие у судов при рассмотрении данной категории дел вопросы, Пленум Верховного Суда Российской Федерации, руководствуясь </a:t>
            </a:r>
            <a:r>
              <a:rPr lang="ru-RU" sz="1600" smtClean="0">
                <a:solidFill>
                  <a:srgbClr val="002060"/>
                </a:solidFill>
                <a:latin typeface="Times New Roman" pitchFamily="18" charset="0"/>
                <a:cs typeface="Times New Roman" pitchFamily="18" charset="0"/>
                <a:hlinkClick r:id="rId3"/>
              </a:rPr>
              <a:t>статьей 126</a:t>
            </a:r>
            <a:r>
              <a:rPr lang="ru-RU" sz="1600" smtClean="0">
                <a:solidFill>
                  <a:srgbClr val="002060"/>
                </a:solidFill>
                <a:latin typeface="Times New Roman" pitchFamily="18" charset="0"/>
                <a:cs typeface="Times New Roman" pitchFamily="18" charset="0"/>
              </a:rPr>
              <a:t> Конституции Российской Федерации, статьями 9, 14 Федерального конституционного закона от 7 февраля 2011 года N 1-ФКЗ "О судах общей юрисдикции в Российской Федерации", постановляет дать следующие разъяснения:</a:t>
            </a:r>
          </a:p>
          <a:p>
            <a:pPr algn="ctr"/>
            <a:r>
              <a:rPr lang="ru-RU" sz="1600" b="1" smtClean="0">
                <a:solidFill>
                  <a:srgbClr val="7030A0"/>
                </a:solidFill>
                <a:latin typeface="Times New Roman" pitchFamily="18" charset="0"/>
                <a:cs typeface="Times New Roman" pitchFamily="18" charset="0"/>
              </a:rPr>
              <a:t>Подсудность военным судам гражданских дел, дел об административных правонарушениях и материалов о грубых дисциплинарных проступках</a:t>
            </a:r>
          </a:p>
          <a:p>
            <a:pPr algn="just"/>
            <a:r>
              <a:rPr lang="ru-RU" sz="1600" smtClean="0">
                <a:solidFill>
                  <a:srgbClr val="002060"/>
                </a:solidFill>
                <a:latin typeface="Times New Roman" pitchFamily="18" charset="0"/>
                <a:cs typeface="Times New Roman" pitchFamily="18" charset="0"/>
              </a:rPr>
              <a:t>…</a:t>
            </a:r>
          </a:p>
          <a:p>
            <a:pPr algn="just"/>
            <a:r>
              <a:rPr lang="ru-RU" sz="1600" smtClean="0">
                <a:solidFill>
                  <a:srgbClr val="002060"/>
                </a:solidFill>
                <a:latin typeface="Times New Roman" pitchFamily="18" charset="0"/>
                <a:cs typeface="Times New Roman" pitchFamily="18" charset="0"/>
              </a:rPr>
              <a:t>Нормы трудового законодательства могут применяться к правоотношениям, связанным с прохождением военной службы, лишь в случаях, когда об этом имеется прямое указание в законе (например, </a:t>
            </a:r>
            <a:r>
              <a:rPr lang="ru-RU" sz="1600" smtClean="0">
                <a:solidFill>
                  <a:srgbClr val="002060"/>
                </a:solidFill>
                <a:latin typeface="Times New Roman" pitchFamily="18" charset="0"/>
                <a:cs typeface="Times New Roman" pitchFamily="18" charset="0"/>
                <a:hlinkClick r:id="rId4"/>
              </a:rPr>
              <a:t>часть 8 статьи 11</a:t>
            </a:r>
            <a:r>
              <a:rPr lang="ru-RU" sz="1600" smtClean="0">
                <a:solidFill>
                  <a:srgbClr val="002060"/>
                </a:solidFill>
                <a:latin typeface="Times New Roman" pitchFamily="18" charset="0"/>
                <a:cs typeface="Times New Roman" pitchFamily="18" charset="0"/>
              </a:rPr>
              <a:t> Трудового кодекса Российской Федерации (далее - ТК РФ</a:t>
            </a:r>
            <a:r>
              <a:rPr lang="ru-RU" sz="1600" smtClean="0">
                <a:solidFill>
                  <a:srgbClr val="FF0000"/>
                </a:solidFill>
                <a:latin typeface="Times New Roman" pitchFamily="18" charset="0"/>
                <a:cs typeface="Times New Roman" pitchFamily="18" charset="0"/>
              </a:rPr>
              <a:t>): </a:t>
            </a:r>
            <a:r>
              <a:rPr lang="ru-RU" sz="1600" b="1" smtClean="0">
                <a:solidFill>
                  <a:srgbClr val="FF0000"/>
                </a:solidFill>
                <a:latin typeface="Times New Roman" pitchFamily="18" charset="0"/>
                <a:cs typeface="Times New Roman" pitchFamily="18" charset="0"/>
              </a:rPr>
              <a:t>трудовое законодательство и иные акты, содержащие нормы трудового права, не распространяются на военнослужащих при исполнении ими обязанностей военной службы</a:t>
            </a:r>
            <a:r>
              <a:rPr lang="ru-RU" sz="1600" b="1" smtClean="0">
                <a:solidFill>
                  <a:srgbClr val="002060"/>
                </a:solidFill>
                <a:latin typeface="Times New Roman" pitchFamily="18" charset="0"/>
                <a:cs typeface="Times New Roman" pitchFamily="18" charset="0"/>
              </a:rPr>
              <a:t>,</a:t>
            </a:r>
            <a:r>
              <a:rPr lang="ru-RU" sz="1600" smtClean="0">
                <a:solidFill>
                  <a:srgbClr val="002060"/>
                </a:solidFill>
                <a:latin typeface="Times New Roman" pitchFamily="18" charset="0"/>
                <a:cs typeface="Times New Roman" pitchFamily="18" charset="0"/>
              </a:rPr>
              <a:t> если в установленном ТК РФ порядке они одновременно не выступают в качестве работодателей или их представителей и др.).</a:t>
            </a:r>
          </a:p>
          <a:p>
            <a:endParaRPr lang="ru-RU" sz="1600" smtClean="0">
              <a:solidFill>
                <a:srgbClr val="002060"/>
              </a:solidFill>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Содержимое 2"/>
          <p:cNvSpPr>
            <a:spLocks noGrp="1"/>
          </p:cNvSpPr>
          <p:nvPr>
            <p:ph idx="1"/>
          </p:nvPr>
        </p:nvSpPr>
        <p:spPr>
          <a:xfrm>
            <a:off x="457200" y="0"/>
            <a:ext cx="8229600" cy="6572250"/>
          </a:xfrm>
        </p:spPr>
        <p:txBody>
          <a:bodyPr/>
          <a:lstStyle/>
          <a:p>
            <a:pPr algn="ctr"/>
            <a:r>
              <a:rPr lang="ru-RU" sz="1400" b="1" smtClean="0">
                <a:solidFill>
                  <a:srgbClr val="7030A0"/>
                </a:solidFill>
                <a:latin typeface="Times New Roman" pitchFamily="18" charset="0"/>
                <a:cs typeface="Times New Roman" pitchFamily="18" charset="0"/>
              </a:rPr>
              <a:t>Контракт о прохождении военной службы</a:t>
            </a:r>
          </a:p>
          <a:p>
            <a:r>
              <a:rPr lang="ru-RU" sz="1400" smtClean="0">
                <a:latin typeface="Times New Roman" pitchFamily="18" charset="0"/>
                <a:cs typeface="Times New Roman" pitchFamily="18" charset="0"/>
              </a:rPr>
              <a:t>             8. В соответствии с </a:t>
            </a:r>
            <a:r>
              <a:rPr lang="ru-RU" sz="1400" smtClean="0">
                <a:latin typeface="Times New Roman" pitchFamily="18" charset="0"/>
                <a:cs typeface="Times New Roman" pitchFamily="18" charset="0"/>
                <a:hlinkClick r:id="rId2"/>
              </a:rPr>
              <a:t>подпунктом "b" пункта 3 статьи 4</a:t>
            </a:r>
            <a:r>
              <a:rPr lang="ru-RU" sz="1400" smtClean="0">
                <a:latin typeface="Times New Roman" pitchFamily="18" charset="0"/>
                <a:cs typeface="Times New Roman" pitchFamily="18" charset="0"/>
              </a:rPr>
              <a:t> Конвенции о защите прав человека и основных свобод от 4 ноября 1950 года, </a:t>
            </a:r>
            <a:r>
              <a:rPr lang="ru-RU" sz="1400" smtClean="0">
                <a:latin typeface="Times New Roman" pitchFamily="18" charset="0"/>
                <a:cs typeface="Times New Roman" pitchFamily="18" charset="0"/>
                <a:hlinkClick r:id="rId3"/>
              </a:rPr>
              <a:t>статьей 4</a:t>
            </a:r>
            <a:r>
              <a:rPr lang="ru-RU" sz="1400" smtClean="0">
                <a:latin typeface="Times New Roman" pitchFamily="18" charset="0"/>
                <a:cs typeface="Times New Roman" pitchFamily="18" charset="0"/>
              </a:rPr>
              <a:t> ТК РФ термин "принудительный или обязательный труд" не включает в себя всякую службу военного характера и работу, выполнение которой обусловлено законодательством о воинской обязанности и военной службе.</a:t>
            </a:r>
          </a:p>
          <a:p>
            <a:pPr algn="just"/>
            <a:r>
              <a:rPr lang="ru-RU" sz="1400" smtClean="0">
                <a:latin typeface="Times New Roman" pitchFamily="18" charset="0"/>
                <a:cs typeface="Times New Roman" pitchFamily="18" charset="0"/>
              </a:rPr>
              <a:t>          В силу </a:t>
            </a:r>
            <a:r>
              <a:rPr lang="ru-RU" sz="1400" smtClean="0">
                <a:latin typeface="Times New Roman" pitchFamily="18" charset="0"/>
                <a:cs typeface="Times New Roman" pitchFamily="18" charset="0"/>
                <a:hlinkClick r:id="rId4"/>
              </a:rPr>
              <a:t>пункта 1 статьи 10</a:t>
            </a:r>
            <a:r>
              <a:rPr lang="ru-RU" sz="1400" smtClean="0">
                <a:latin typeface="Times New Roman" pitchFamily="18" charset="0"/>
                <a:cs typeface="Times New Roman" pitchFamily="18" charset="0"/>
              </a:rPr>
              <a:t> Федерального закона "О статусе военнослужащих" и </a:t>
            </a:r>
            <a:r>
              <a:rPr lang="ru-RU" sz="1400" smtClean="0">
                <a:latin typeface="Times New Roman" pitchFamily="18" charset="0"/>
                <a:cs typeface="Times New Roman" pitchFamily="18" charset="0"/>
                <a:hlinkClick r:id="rId5"/>
              </a:rPr>
              <a:t>пункта 3 статьи 32</a:t>
            </a:r>
            <a:r>
              <a:rPr lang="ru-RU" sz="1400" smtClean="0">
                <a:latin typeface="Times New Roman" pitchFamily="18" charset="0"/>
                <a:cs typeface="Times New Roman" pitchFamily="18" charset="0"/>
              </a:rPr>
              <a:t> Федерального закона "О воинской обязанности и военной службе" право на труд реализуется военнослужащими путем добровольного поступления на военную службу по контракту, условия которого включают в себя обязанность гражданина проходить военную службу в Вооруженных Силах Российской Федерации, других войсках, воинских формированиях или органах в течение установленного контрактом срока, добросовестно исполнять все общие, должностные и специальные обязанности военнослужащих, установленные законодательными и иными нормативными правовыми актами Российской Федерации, а также право гражданина на соблюдение его прав и прав членов его семьи, включая получение социальных гарантий и компенсаций, установленных законодательными и иными нормативными правовыми актами Российской Федерации, определяющими статус военнослужащих и порядок прохождения военной службы.</a:t>
            </a:r>
          </a:p>
          <a:p>
            <a:pPr algn="just"/>
            <a:r>
              <a:rPr lang="ru-RU" sz="1400" smtClean="0">
                <a:latin typeface="Times New Roman" pitchFamily="18" charset="0"/>
                <a:cs typeface="Times New Roman" pitchFamily="18" charset="0"/>
              </a:rPr>
              <a:t>         В связи с изложенным судам следует исходить из того, что предъявление к военнослужащим специальных требований, обусловленных особенностями военной службы, в том числе неукоснительное соблюдение воинской дисциплины, необходимость некоторых ограничений их прав и свобод, установленных федеральными законами, не может рассматриваться как нарушение прав военнослужащих свободно распоряжаться своими способностями к труду, выбирать род деятельности и профессию.</a:t>
            </a:r>
          </a:p>
          <a:p>
            <a:pPr algn="just"/>
            <a:r>
              <a:rPr lang="ru-RU" sz="1400" smtClean="0">
                <a:latin typeface="Times New Roman" pitchFamily="18" charset="0"/>
                <a:cs typeface="Times New Roman" pitchFamily="18" charset="0"/>
              </a:rPr>
              <a:t>         9. Исходя из положений </a:t>
            </a:r>
            <a:r>
              <a:rPr lang="ru-RU" sz="1400" smtClean="0">
                <a:latin typeface="Times New Roman" pitchFamily="18" charset="0"/>
                <a:cs typeface="Times New Roman" pitchFamily="18" charset="0"/>
                <a:hlinkClick r:id="rId6"/>
              </a:rPr>
              <a:t>абзаца первого пункта 1 статьи 23</a:t>
            </a:r>
            <a:r>
              <a:rPr lang="ru-RU" sz="1400" smtClean="0">
                <a:latin typeface="Times New Roman" pitchFamily="18" charset="0"/>
                <a:cs typeface="Times New Roman" pitchFamily="18" charset="0"/>
              </a:rPr>
              <a:t> Федерального закона "О статусе военнослужащих" и </a:t>
            </a:r>
            <a:r>
              <a:rPr lang="ru-RU" sz="1400" smtClean="0">
                <a:latin typeface="Times New Roman" pitchFamily="18" charset="0"/>
                <a:cs typeface="Times New Roman" pitchFamily="18" charset="0"/>
                <a:hlinkClick r:id="rId7"/>
              </a:rPr>
              <a:t>пункта 5 статьи 34</a:t>
            </a:r>
            <a:r>
              <a:rPr lang="ru-RU" sz="1400" smtClean="0">
                <a:latin typeface="Times New Roman" pitchFamily="18" charset="0"/>
                <a:cs typeface="Times New Roman" pitchFamily="18" charset="0"/>
              </a:rPr>
              <a:t> Федерального закона "О воинской обязанности и военной службе" </a:t>
            </a:r>
            <a:r>
              <a:rPr lang="ru-RU" sz="1400" smtClean="0">
                <a:solidFill>
                  <a:srgbClr val="FF0000"/>
                </a:solidFill>
                <a:latin typeface="Times New Roman" pitchFamily="18" charset="0"/>
                <a:cs typeface="Times New Roman" pitchFamily="18" charset="0"/>
              </a:rPr>
              <a:t>военнослужащим не может быть отказано в заключении нового контракта о прохождении военной службы, если они не достигли предельного возраста пребывания на военной службе, не приобрели права на пенсию за выслугу лет и отсутствуют основания для их досрочного увольнения с военной службы</a:t>
            </a:r>
            <a:r>
              <a:rPr lang="ru-RU" sz="1400" smtClean="0">
                <a:latin typeface="Times New Roman" pitchFamily="18" charset="0"/>
                <a:cs typeface="Times New Roman" pitchFamily="18" charset="0"/>
              </a:rPr>
              <a:t>, установленные Федеральным законом "О воинской обязанности и военной службе", и обстоятельства, когда с такими военнослужащими в силу закона не может быть заключен новый контракт.</a:t>
            </a:r>
          </a:p>
          <a:p>
            <a:endParaRPr lang="ru-RU" sz="140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5983288"/>
          </a:xfrm>
        </p:spPr>
        <p:txBody>
          <a:bodyPr rtlCol="0">
            <a:normAutofit fontScale="55000" lnSpcReduction="20000"/>
          </a:bodyPr>
          <a:lstStyle/>
          <a:p>
            <a:pPr algn="just" fontAlgn="auto">
              <a:spcAft>
                <a:spcPts val="0"/>
              </a:spcAft>
              <a:buFont typeface="Arial" pitchFamily="34" charset="0"/>
              <a:buChar char="•"/>
              <a:defRPr/>
            </a:pPr>
            <a:r>
              <a:rPr lang="ru-RU" dirty="0" smtClean="0">
                <a:latin typeface="Times New Roman" pitchFamily="18" charset="0"/>
                <a:cs typeface="Times New Roman" pitchFamily="18" charset="0"/>
              </a:rPr>
              <a:t>         Судам также следует иметь в виду, что контракт о прохождении военной службы </a:t>
            </a:r>
            <a:r>
              <a:rPr lang="ru-RU" sz="3400" b="1" dirty="0" smtClean="0">
                <a:solidFill>
                  <a:srgbClr val="FF0000"/>
                </a:solidFill>
                <a:latin typeface="Times New Roman" pitchFamily="18" charset="0"/>
                <a:cs typeface="Times New Roman" pitchFamily="18" charset="0"/>
              </a:rPr>
              <a:t>не может быть заключен с гражданами</a:t>
            </a:r>
            <a:r>
              <a:rPr lang="ru-RU" dirty="0" smtClean="0">
                <a:latin typeface="Times New Roman" pitchFamily="18" charset="0"/>
                <a:cs typeface="Times New Roman" pitchFamily="18" charset="0"/>
              </a:rPr>
              <a:t>, в отношении которых вынесен обвинительный приговор и назначено наказание или ведется дознание либо предварительное следствие, или уголовное дело в отношении их передано в суд, с гражданами, имеющими неснятую или непогашенную судимость за совершение преступления, отбывавшими наказание в виде лишения свободы. Контракт не может быть заключен с гражданами, лишенными на определенный срок вступившим в законную силу приговором суда права занимать воинские должности в течение указанного срока.</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11. Исходя из положений </a:t>
            </a:r>
            <a:r>
              <a:rPr lang="ru-RU" dirty="0" smtClean="0">
                <a:latin typeface="Times New Roman" pitchFamily="18" charset="0"/>
                <a:cs typeface="Times New Roman" pitchFamily="18" charset="0"/>
                <a:hlinkClick r:id="rId2"/>
              </a:rPr>
              <a:t>подпункта "</a:t>
            </a:r>
            <a:r>
              <a:rPr lang="ru-RU" dirty="0" err="1" smtClean="0">
                <a:latin typeface="Times New Roman" pitchFamily="18" charset="0"/>
                <a:cs typeface="Times New Roman" pitchFamily="18" charset="0"/>
                <a:hlinkClick r:id="rId2"/>
              </a:rPr>
              <a:t>b</a:t>
            </a:r>
            <a:r>
              <a:rPr lang="ru-RU" dirty="0" smtClean="0">
                <a:latin typeface="Times New Roman" pitchFamily="18" charset="0"/>
                <a:cs typeface="Times New Roman" pitchFamily="18" charset="0"/>
                <a:hlinkClick r:id="rId2"/>
              </a:rPr>
              <a:t>" пункта 3 статьи 4</a:t>
            </a:r>
            <a:r>
              <a:rPr lang="ru-RU" dirty="0" smtClean="0">
                <a:latin typeface="Times New Roman" pitchFamily="18" charset="0"/>
                <a:cs typeface="Times New Roman" pitchFamily="18" charset="0"/>
              </a:rPr>
              <a:t> Конвенции о защите прав человека и основных свобод, </a:t>
            </a:r>
            <a:r>
              <a:rPr lang="ru-RU" dirty="0" smtClean="0">
                <a:latin typeface="Times New Roman" pitchFamily="18" charset="0"/>
                <a:cs typeface="Times New Roman" pitchFamily="18" charset="0"/>
                <a:hlinkClick r:id="rId3"/>
              </a:rPr>
              <a:t>пункта 11 статьи 38</a:t>
            </a:r>
            <a:r>
              <a:rPr lang="ru-RU" dirty="0" smtClean="0">
                <a:latin typeface="Times New Roman" pitchFamily="18" charset="0"/>
                <a:cs typeface="Times New Roman" pitchFamily="18" charset="0"/>
              </a:rPr>
              <a:t> Федерального закона "О воинской обязанности и военной службе" судам необходимо учитывать, что военнослужащий, заключая контракт, налагает на себя ряд обязанностей, которые отсутствуют в других видах трудовой деятельности, </a:t>
            </a:r>
            <a:r>
              <a:rPr lang="ru-RU" dirty="0" smtClean="0">
                <a:solidFill>
                  <a:srgbClr val="FF0000"/>
                </a:solidFill>
                <a:latin typeface="Times New Roman" pitchFamily="18" charset="0"/>
                <a:cs typeface="Times New Roman" pitchFamily="18" charset="0"/>
              </a:rPr>
              <a:t>в частности обязанность продолжать военную службу после истечения срока, указанного в контракте, в случаях, предусмотренных в законе (например, если военнослужащий не может быть уволен с военной службы в связи с достижением предельного возраста пребывания на военной службе без предоставления ему жилищной субсидии или жилого помещения </a:t>
            </a:r>
            <a:r>
              <a:rPr lang="ru-RU" dirty="0" smtClean="0">
                <a:latin typeface="Times New Roman" pitchFamily="18" charset="0"/>
                <a:cs typeface="Times New Roman" pitchFamily="18" charset="0"/>
              </a:rPr>
              <a:t>(</a:t>
            </a:r>
            <a:r>
              <a:rPr lang="ru-RU" dirty="0" smtClean="0">
                <a:latin typeface="Times New Roman" pitchFamily="18" charset="0"/>
                <a:cs typeface="Times New Roman" pitchFamily="18" charset="0"/>
                <a:hlinkClick r:id="rId4"/>
              </a:rPr>
              <a:t>пункт 1 статьи 23</a:t>
            </a:r>
            <a:r>
              <a:rPr lang="ru-RU" dirty="0" smtClean="0">
                <a:latin typeface="Times New Roman" pitchFamily="18" charset="0"/>
                <a:cs typeface="Times New Roman" pitchFamily="18" charset="0"/>
              </a:rPr>
              <a:t> Федерального закона "О статусе военнослужащих" и др.).</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При разрешении споров о правомерности нахождения военнослужащего на военной службе после истечения срока контракта судам следует исходить из того, что если после истечения срока, указанного в контракте, военнослужащий </a:t>
            </a:r>
            <a:r>
              <a:rPr lang="ru-RU" dirty="0" smtClean="0">
                <a:solidFill>
                  <a:srgbClr val="FF0000"/>
                </a:solidFill>
                <a:latin typeface="Times New Roman" pitchFamily="18" charset="0"/>
                <a:cs typeface="Times New Roman" pitchFamily="18" charset="0"/>
              </a:rPr>
              <a:t>продолжает прохождение военной службы, например, до обеспечения его жилым помещением, то при отсутствии письменного согласия военнослужащего на увольнение с военной службы до обеспечения его жилым помещением (например, при отсутствии рапорта и др.) такого военнослужащего следует считать проходящим военную службу в добровольном порядке только до реализации его права на жилище.</a:t>
            </a:r>
            <a:r>
              <a:rPr lang="ru-RU" dirty="0" smtClean="0">
                <a:latin typeface="Times New Roman" pitchFamily="18" charset="0"/>
                <a:cs typeface="Times New Roman" pitchFamily="18" charset="0"/>
              </a:rPr>
              <a:t> При совершении в указанный период правонарушения такой военнослужащий в зависимости от характера и тяжести содеянного подлежит привлечению к дисциплинарной, административной, материальной, гражданско-правовой или уголовной ответственности в соответствии с федеральными законами.</a:t>
            </a:r>
          </a:p>
          <a:p>
            <a:pPr fontAlgn="auto">
              <a:spcAft>
                <a:spcPts val="0"/>
              </a:spcAft>
              <a:buFont typeface="Arial" pitchFamily="34" charset="0"/>
              <a:buChar char="•"/>
              <a:defRPr/>
            </a:pPr>
            <a:endParaRPr lang="ru-RU" dirty="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4500563"/>
          </a:xfrm>
        </p:spPr>
        <p:txBody>
          <a:bodyPr rtlCol="0">
            <a:normAutofit fontScale="55000" lnSpcReduction="20000"/>
          </a:bodyPr>
          <a:lstStyle/>
          <a:p>
            <a:pPr algn="ctr" fontAlgn="auto">
              <a:spcAft>
                <a:spcPts val="0"/>
              </a:spcAft>
              <a:buFont typeface="Arial" pitchFamily="34" charset="0"/>
              <a:buChar char="•"/>
              <a:defRPr/>
            </a:pPr>
            <a:r>
              <a:rPr lang="ru-RU" b="1" dirty="0" smtClean="0">
                <a:solidFill>
                  <a:srgbClr val="7030A0"/>
                </a:solidFill>
                <a:latin typeface="Times New Roman" pitchFamily="18" charset="0"/>
                <a:cs typeface="Times New Roman" pitchFamily="18" charset="0"/>
              </a:rPr>
              <a:t>Назначение на воинские должности. Зачисление военнослужащих в распоряжение командиров (начальников)</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15. Разрешая споры о реализации военнослужащими прав, социальных гарантий и компенсаций, предоставляемых федеральными законами и иными нормативными правовыми актами об охране семьи, материнства и детства, судам необходимо учитывать положение </a:t>
            </a:r>
            <a:r>
              <a:rPr lang="ru-RU" sz="2900" dirty="0" smtClean="0">
                <a:latin typeface="Times New Roman" pitchFamily="18" charset="0"/>
                <a:cs typeface="Times New Roman" pitchFamily="18" charset="0"/>
                <a:hlinkClick r:id="rId2"/>
              </a:rPr>
              <a:t>пункта 19 статьи 11</a:t>
            </a:r>
            <a:r>
              <a:rPr lang="ru-RU" sz="2900" dirty="0" smtClean="0">
                <a:latin typeface="Times New Roman" pitchFamily="18" charset="0"/>
                <a:cs typeface="Times New Roman" pitchFamily="18" charset="0"/>
              </a:rPr>
              <a:t> Положения о порядке прохождения военной службы о том, что беременные женщины-военнослужащие в соответствии с медицинским заключением с их согласия могут быть назначены на воинские должности с более легкими условиями службы с сохранением месячного оклада в соответствии с занимаемой воинской должностью, месячных и иных дополнительных выплат по воинской должности, которую они занимали до указанного назначения.</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Военнослужащие женского пола, имеющие детей в возрасте до полутора лет, в соответствии с </a:t>
            </a:r>
            <a:r>
              <a:rPr lang="ru-RU" sz="2900" dirty="0" smtClean="0">
                <a:latin typeface="Times New Roman" pitchFamily="18" charset="0"/>
                <a:cs typeface="Times New Roman" pitchFamily="18" charset="0"/>
                <a:hlinkClick r:id="rId3"/>
              </a:rPr>
              <a:t>пунктом 20 статьи 11</a:t>
            </a:r>
            <a:r>
              <a:rPr lang="ru-RU" sz="2900" dirty="0" smtClean="0">
                <a:latin typeface="Times New Roman" pitchFamily="18" charset="0"/>
                <a:cs typeface="Times New Roman" pitchFamily="18" charset="0"/>
              </a:rPr>
              <a:t> Положения о порядке прохождения военной службы в случае, если они не могут выполнять служебные обязанности, назначаются на другую воинскую должность до достижения ребенком возраста полутора лет с сохранением месячного оклада в соответствии с занимаемой воинской должностью, месячных и иных дополнительных выплат по воинской должности, которую они занимали до назначения.</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313"/>
            <a:ext cx="8229600" cy="5911850"/>
          </a:xfrm>
        </p:spPr>
        <p:txBody>
          <a:bodyPr rtlCol="0">
            <a:normAutofit fontScale="47500" lnSpcReduction="20000"/>
          </a:bodyPr>
          <a:lstStyle/>
          <a:p>
            <a:pPr algn="ctr" fontAlgn="auto">
              <a:spcAft>
                <a:spcPts val="0"/>
              </a:spcAft>
              <a:buFont typeface="Arial" pitchFamily="34" charset="0"/>
              <a:buChar char="•"/>
              <a:defRPr/>
            </a:pPr>
            <a:r>
              <a:rPr lang="ru-RU" sz="3500" b="1" dirty="0" smtClean="0">
                <a:solidFill>
                  <a:srgbClr val="7030A0"/>
                </a:solidFill>
                <a:latin typeface="Times New Roman" pitchFamily="18" charset="0"/>
                <a:cs typeface="Times New Roman" pitchFamily="18" charset="0"/>
              </a:rPr>
              <a:t>Денежное довольствие и иные выплаты</a:t>
            </a:r>
          </a:p>
          <a:p>
            <a:pPr fontAlgn="auto">
              <a:spcAft>
                <a:spcPts val="0"/>
              </a:spcAft>
              <a:buFont typeface="Arial" pitchFamily="34" charset="0"/>
              <a:buChar char="•"/>
              <a:defRPr/>
            </a:pPr>
            <a:r>
              <a:rPr lang="ru-RU" dirty="0" smtClean="0">
                <a:latin typeface="Times New Roman" pitchFamily="18" charset="0"/>
                <a:cs typeface="Times New Roman" pitchFamily="18" charset="0"/>
              </a:rPr>
              <a:t> </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17. В соответствии с </a:t>
            </a:r>
            <a:r>
              <a:rPr lang="ru-RU" dirty="0" smtClean="0">
                <a:latin typeface="Times New Roman" pitchFamily="18" charset="0"/>
                <a:cs typeface="Times New Roman" pitchFamily="18" charset="0"/>
                <a:hlinkClick r:id="rId2"/>
              </a:rPr>
              <a:t>частями 1</a:t>
            </a: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hlinkClick r:id="rId3"/>
              </a:rPr>
              <a:t>2</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4"/>
              </a:rPr>
              <a:t>28 статьи 2</a:t>
            </a:r>
            <a:r>
              <a:rPr lang="ru-RU" dirty="0" smtClean="0">
                <a:latin typeface="Times New Roman" pitchFamily="18" charset="0"/>
                <a:cs typeface="Times New Roman" pitchFamily="18" charset="0"/>
              </a:rPr>
              <a:t> Федерального закона от 7 ноября 2011 года N 306-ФЗ "О денежном довольствии военнослужащих и предоставлении им отдельных выплат" и </a:t>
            </a:r>
            <a:r>
              <a:rPr lang="ru-RU" dirty="0" smtClean="0">
                <a:latin typeface="Times New Roman" pitchFamily="18" charset="0"/>
                <a:cs typeface="Times New Roman" pitchFamily="18" charset="0"/>
                <a:hlinkClick r:id="rId5"/>
              </a:rPr>
              <a:t>пунктами 10</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6"/>
              </a:rPr>
              <a:t>11 статьи 38</a:t>
            </a:r>
            <a:r>
              <a:rPr lang="ru-RU" dirty="0" smtClean="0">
                <a:latin typeface="Times New Roman" pitchFamily="18" charset="0"/>
                <a:cs typeface="Times New Roman" pitchFamily="18" charset="0"/>
              </a:rPr>
              <a:t> Федерального закона "О воинской обязанности и военной службе" денежное довольствие военнослужащих, проходящих военную службу по контракту, является основным средством их материального обеспечения и стимулирования исполнения обязанностей военной службы и подлежит </a:t>
            </a:r>
            <a:r>
              <a:rPr lang="ru-RU" dirty="0" smtClean="0">
                <a:solidFill>
                  <a:srgbClr val="FF0000"/>
                </a:solidFill>
                <a:latin typeface="Times New Roman" pitchFamily="18" charset="0"/>
                <a:cs typeface="Times New Roman" pitchFamily="18" charset="0"/>
              </a:rPr>
              <a:t>выплате с момента начала военной службы по день их исключения из списков личного состава воинской </a:t>
            </a:r>
            <a:r>
              <a:rPr lang="ru-RU" dirty="0" smtClean="0">
                <a:latin typeface="Times New Roman" pitchFamily="18" charset="0"/>
                <a:cs typeface="Times New Roman" pitchFamily="18" charset="0"/>
              </a:rPr>
              <a:t>части в связи с окончанием военной службы.</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Судам необходимо учитывать, что денежное довольствие и другие выплаты считаются выданными военнослужащему </a:t>
            </a:r>
            <a:r>
              <a:rPr lang="ru-RU" dirty="0" smtClean="0">
                <a:solidFill>
                  <a:srgbClr val="FF0000"/>
                </a:solidFill>
                <a:latin typeface="Times New Roman" pitchFamily="18" charset="0"/>
                <a:cs typeface="Times New Roman" pitchFamily="18" charset="0"/>
              </a:rPr>
              <a:t>в день их получения в финансовой службе воинской части (уполномоченном финансовом органе) либо в день поступления (зачисления) денежных средств </a:t>
            </a:r>
            <a:r>
              <a:rPr lang="ru-RU" dirty="0" smtClean="0">
                <a:latin typeface="Times New Roman" pitchFamily="18" charset="0"/>
                <a:cs typeface="Times New Roman" pitchFamily="18" charset="0"/>
              </a:rPr>
              <a:t>на банковский (карточный) счет военнослужащего.</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18. При рассмотрении дел, связанных с невыплатой (выплатой не в полном объеме) денежного довольствия в период нахождения военнослужащих, проходящих военную службу по контракту, в распоряжении командира (начальника), судам следует учитывать, что в этот период военнослужащим выплачиваются оклад по воинскому званию, оклад по последней занимаемой воинской должности и ежемесячная надбавка за выслугу лет в порядке, предусмотренном руководителем федерального органа исполнительной власти, в котором федеральным законом предусмотрена военная служба.</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Истечение срока нахождения военнослужащего в распоряжении командира (начальника), предусмотренного </a:t>
            </a:r>
            <a:r>
              <a:rPr lang="ru-RU" dirty="0" smtClean="0">
                <a:latin typeface="Times New Roman" pitchFamily="18" charset="0"/>
                <a:cs typeface="Times New Roman" pitchFamily="18" charset="0"/>
                <a:hlinkClick r:id="rId7"/>
              </a:rPr>
              <a:t>пунктом 4 статьи 42</a:t>
            </a:r>
            <a:r>
              <a:rPr lang="ru-RU" dirty="0" smtClean="0">
                <a:latin typeface="Times New Roman" pitchFamily="18" charset="0"/>
                <a:cs typeface="Times New Roman" pitchFamily="18" charset="0"/>
              </a:rPr>
              <a:t> Федерального закона "О воинской обязанности и военной службе" и </a:t>
            </a:r>
            <a:r>
              <a:rPr lang="ru-RU" dirty="0" smtClean="0">
                <a:latin typeface="Times New Roman" pitchFamily="18" charset="0"/>
                <a:cs typeface="Times New Roman" pitchFamily="18" charset="0"/>
                <a:hlinkClick r:id="rId8"/>
              </a:rPr>
              <a:t>статьей 13</a:t>
            </a:r>
            <a:r>
              <a:rPr lang="ru-RU" dirty="0" smtClean="0">
                <a:latin typeface="Times New Roman" pitchFamily="18" charset="0"/>
                <a:cs typeface="Times New Roman" pitchFamily="18" charset="0"/>
              </a:rPr>
              <a:t> Положения о порядке прохождения военной службы, не может являться основанием для прекращения выплаты ему денежного довольствия.</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19. При разрешении споров военнослужащих, назначенных с их согласия в связи с проводимыми организационно-штатными мероприятиями на воинские должности с меньшими месячными окладами, следует учитывать, что в соответствии с </a:t>
            </a:r>
            <a:r>
              <a:rPr lang="ru-RU" dirty="0" smtClean="0">
                <a:latin typeface="Times New Roman" pitchFamily="18" charset="0"/>
                <a:cs typeface="Times New Roman" pitchFamily="18" charset="0"/>
                <a:hlinkClick r:id="rId9"/>
              </a:rPr>
              <a:t>постановлением</a:t>
            </a:r>
            <a:r>
              <a:rPr lang="ru-RU" dirty="0" smtClean="0">
                <a:latin typeface="Times New Roman" pitchFamily="18" charset="0"/>
                <a:cs typeface="Times New Roman" pitchFamily="18" charset="0"/>
              </a:rPr>
              <a:t> Правительства Российской Федерации от 17 марта 1999 года N 305 "О сохранении за военнослужащими, проходящими военную службу по контракту, месячных окладов по ранее занимаемым воинским должностям при переводе их на воинские должности с меньшими месячными окладами в связи с реформированием Вооруженных Сил Российской Федерации, других войск, воинских формирований и органов, в которых законом предусмотрена военная служба" (в редакции </a:t>
            </a:r>
            <a:r>
              <a:rPr lang="ru-RU" dirty="0" smtClean="0">
                <a:latin typeface="Times New Roman" pitchFamily="18" charset="0"/>
                <a:cs typeface="Times New Roman" pitchFamily="18" charset="0"/>
                <a:hlinkClick r:id="rId10"/>
              </a:rPr>
              <a:t>постановления</a:t>
            </a:r>
            <a:r>
              <a:rPr lang="ru-RU" dirty="0" smtClean="0">
                <a:latin typeface="Times New Roman" pitchFamily="18" charset="0"/>
                <a:cs typeface="Times New Roman" pitchFamily="18" charset="0"/>
              </a:rPr>
              <a:t> Правительства Российской Федерации от 31 января 2012 года N 60), таким военнослужащим выплата сохраненного оклада по прежней воинской должности производится при прохождении военной службы на той воинской должности, на которую они были назначены с сохранением указанного оклада. </a:t>
            </a:r>
            <a:r>
              <a:rPr lang="ru-RU" dirty="0" smtClean="0">
                <a:solidFill>
                  <a:srgbClr val="FF0000"/>
                </a:solidFill>
                <a:latin typeface="Times New Roman" pitchFamily="18" charset="0"/>
                <a:cs typeface="Times New Roman" pitchFamily="18" charset="0"/>
              </a:rPr>
              <a:t>Назначение впоследствии на иную воинскую должность не влечет выплату военнослужащему ранее сохраненного оклада по прежней воинской должности.</a:t>
            </a:r>
          </a:p>
          <a:p>
            <a:pPr fontAlgn="auto">
              <a:spcAft>
                <a:spcPts val="0"/>
              </a:spcAft>
              <a:buFont typeface="Arial" pitchFamily="34" charset="0"/>
              <a:buChar char="•"/>
              <a:defRPr/>
            </a:pPr>
            <a:endParaRPr lang="ru-RU" dirty="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5983288"/>
          </a:xfrm>
        </p:spPr>
        <p:txBody>
          <a:bodyPr rtlCol="0">
            <a:normAutofit fontScale="55000" lnSpcReduction="20000"/>
          </a:bodyPr>
          <a:lstStyle/>
          <a:p>
            <a:pPr algn="ctr" fontAlgn="auto">
              <a:spcAft>
                <a:spcPts val="0"/>
              </a:spcAft>
              <a:buFont typeface="Arial" pitchFamily="34" charset="0"/>
              <a:buChar char="•"/>
              <a:defRPr/>
            </a:pPr>
            <a:r>
              <a:rPr lang="ru-RU" b="1" dirty="0" smtClean="0">
                <a:solidFill>
                  <a:srgbClr val="7030A0"/>
                </a:solidFill>
                <a:latin typeface="Times New Roman" pitchFamily="18" charset="0"/>
                <a:cs typeface="Times New Roman" pitchFamily="18" charset="0"/>
              </a:rPr>
              <a:t>Право на отдых</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21. Дополнительные сутки (дополнительное время) отдыха военнослужащим, проходящим военную службу по контракту, предоставляются в соответствии с </a:t>
            </a:r>
            <a:r>
              <a:rPr lang="ru-RU" dirty="0" smtClean="0">
                <a:latin typeface="Times New Roman" pitchFamily="18" charset="0"/>
                <a:cs typeface="Times New Roman" pitchFamily="18" charset="0"/>
                <a:hlinkClick r:id="rId2"/>
              </a:rPr>
              <a:t>пунктами 1</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3"/>
              </a:rPr>
              <a:t>3 статьи 11</a:t>
            </a:r>
            <a:r>
              <a:rPr lang="ru-RU" dirty="0" smtClean="0">
                <a:latin typeface="Times New Roman" pitchFamily="18" charset="0"/>
                <a:cs typeface="Times New Roman" pitchFamily="18" charset="0"/>
              </a:rPr>
              <a:t> Федерального закона "О статусе военнослужащих" с учетом положений </a:t>
            </a:r>
            <a:r>
              <a:rPr lang="ru-RU" dirty="0" smtClean="0">
                <a:latin typeface="Times New Roman" pitchFamily="18" charset="0"/>
                <a:cs typeface="Times New Roman" pitchFamily="18" charset="0"/>
                <a:hlinkClick r:id="rId4"/>
              </a:rPr>
              <a:t>статей 219-221</a:t>
            </a: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hlinkClick r:id="rId5"/>
              </a:rPr>
              <a:t>234</a:t>
            </a:r>
            <a:r>
              <a:rPr lang="ru-RU" dirty="0" smtClean="0">
                <a:latin typeface="Times New Roman" pitchFamily="18" charset="0"/>
                <a:cs typeface="Times New Roman" pitchFamily="18" charset="0"/>
              </a:rPr>
              <a:t> Устава внутренней службы Вооруженных Сил Российской Федерации, утвержденного </a:t>
            </a:r>
            <a:r>
              <a:rPr lang="ru-RU" dirty="0" smtClean="0">
                <a:latin typeface="Times New Roman" pitchFamily="18" charset="0"/>
                <a:cs typeface="Times New Roman" pitchFamily="18" charset="0"/>
                <a:hlinkClick r:id="rId6"/>
              </a:rPr>
              <a:t>Указом</a:t>
            </a:r>
            <a:r>
              <a:rPr lang="ru-RU" dirty="0" smtClean="0">
                <a:latin typeface="Times New Roman" pitchFamily="18" charset="0"/>
                <a:cs typeface="Times New Roman" pitchFamily="18" charset="0"/>
              </a:rPr>
              <a:t> Президента Российской Федерации от 10 ноября 2007 года N 1495, </a:t>
            </a:r>
            <a:r>
              <a:rPr lang="ru-RU" dirty="0" smtClean="0">
                <a:latin typeface="Times New Roman" pitchFamily="18" charset="0"/>
                <a:cs typeface="Times New Roman" pitchFamily="18" charset="0"/>
                <a:hlinkClick r:id="rId7"/>
              </a:rPr>
              <a:t>статьи 29</a:t>
            </a:r>
            <a:r>
              <a:rPr lang="ru-RU" dirty="0" smtClean="0">
                <a:latin typeface="Times New Roman" pitchFamily="18" charset="0"/>
                <a:cs typeface="Times New Roman" pitchFamily="18" charset="0"/>
              </a:rPr>
              <a:t> Положения о порядке прохождения военной службы, а также с учетом требований, изложенных в Порядке учета служебного времени и предоставления дополнительных суток отдыха (</a:t>
            </a:r>
            <a:r>
              <a:rPr lang="ru-RU" dirty="0" smtClean="0">
                <a:latin typeface="Times New Roman" pitchFamily="18" charset="0"/>
                <a:cs typeface="Times New Roman" pitchFamily="18" charset="0"/>
                <a:hlinkClick r:id="rId8"/>
              </a:rPr>
              <a:t>приложение N 2</a:t>
            </a:r>
            <a:r>
              <a:rPr lang="ru-RU" dirty="0" smtClean="0">
                <a:latin typeface="Times New Roman" pitchFamily="18" charset="0"/>
                <a:cs typeface="Times New Roman" pitchFamily="18" charset="0"/>
              </a:rPr>
              <a:t> к Положению о порядке прохождения военной службы).</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Исходя из названных положений предусмотрены следующие сроки (периоды) предоставления дополнительных суток (дополнительного времени) отдыха: </a:t>
            </a:r>
            <a:r>
              <a:rPr lang="ru-RU" dirty="0" smtClean="0">
                <a:solidFill>
                  <a:srgbClr val="FF0000"/>
                </a:solidFill>
                <a:latin typeface="Times New Roman" pitchFamily="18" charset="0"/>
                <a:cs typeface="Times New Roman" pitchFamily="18" charset="0"/>
              </a:rPr>
              <a:t>в другие дни недели, в период основного отпуска путем его увеличения за счет присоединения дополнительных суток отдыха, в период дополнительного времени отдыха до дня начала основного отпуска</a:t>
            </a:r>
            <a:r>
              <a:rPr lang="ru-RU" dirty="0" smtClean="0">
                <a:latin typeface="Times New Roman" pitchFamily="18" charset="0"/>
                <a:cs typeface="Times New Roman" pitchFamily="18" charset="0"/>
              </a:rPr>
              <a:t>. При этом общая продолжительность ежегодного основного отпуска с учетом дополнительного времени (дополнительных суток) отдыха не может превышать </a:t>
            </a:r>
            <a:r>
              <a:rPr lang="ru-RU" dirty="0" smtClean="0">
                <a:solidFill>
                  <a:srgbClr val="FF0000"/>
                </a:solidFill>
                <a:latin typeface="Times New Roman" pitchFamily="18" charset="0"/>
                <a:cs typeface="Times New Roman" pitchFamily="18" charset="0"/>
              </a:rPr>
              <a:t>60 суток,</a:t>
            </a:r>
            <a:r>
              <a:rPr lang="ru-RU" dirty="0" smtClean="0">
                <a:latin typeface="Times New Roman" pitchFamily="18" charset="0"/>
                <a:cs typeface="Times New Roman" pitchFamily="18" charset="0"/>
              </a:rPr>
              <a:t> не считая времени, необходимого для проезда к месту использования отпуска и обратно.</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 тех случаях, когда военнослужащему не было предоставлено дополнительное время (дополнительные сутки) отдыха вместе с основным отпуском за истекший год до истечения первого квартала следующего года, срок, с </a:t>
            </a:r>
            <a:r>
              <a:rPr lang="ru-RU" dirty="0" smtClean="0">
                <a:solidFill>
                  <a:srgbClr val="FF0000"/>
                </a:solidFill>
                <a:latin typeface="Times New Roman" pitchFamily="18" charset="0"/>
                <a:cs typeface="Times New Roman" pitchFamily="18" charset="0"/>
              </a:rPr>
              <a:t>которого исчисляется нарушение права </a:t>
            </a:r>
            <a:r>
              <a:rPr lang="ru-RU" dirty="0" smtClean="0">
                <a:latin typeface="Times New Roman" pitchFamily="18" charset="0"/>
                <a:cs typeface="Times New Roman" pitchFamily="18" charset="0"/>
              </a:rPr>
              <a:t>военнослужащего на предоставление дополнительного времени (дополнительных суток) отдыха за предшествующий период, начинает исчисляться с </a:t>
            </a:r>
            <a:r>
              <a:rPr lang="ru-RU" dirty="0" smtClean="0">
                <a:solidFill>
                  <a:srgbClr val="FF0000"/>
                </a:solidFill>
                <a:latin typeface="Times New Roman" pitchFamily="18" charset="0"/>
                <a:cs typeface="Times New Roman" pitchFamily="18" charset="0"/>
              </a:rPr>
              <a:t>первого дня второго квартала </a:t>
            </a:r>
            <a:r>
              <a:rPr lang="ru-RU" dirty="0" smtClean="0">
                <a:latin typeface="Times New Roman" pitchFamily="18" charset="0"/>
                <a:cs typeface="Times New Roman" pitchFamily="18" charset="0"/>
              </a:rPr>
              <a:t>следующего года.</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Судам также следует учитывать, что согласно </a:t>
            </a:r>
            <a:r>
              <a:rPr lang="ru-RU" dirty="0" smtClean="0">
                <a:latin typeface="Times New Roman" pitchFamily="18" charset="0"/>
                <a:cs typeface="Times New Roman" pitchFamily="18" charset="0"/>
                <a:hlinkClick r:id="rId3"/>
              </a:rPr>
              <a:t>пункту 3 статьи 11</a:t>
            </a:r>
            <a:r>
              <a:rPr lang="ru-RU" dirty="0" smtClean="0">
                <a:latin typeface="Times New Roman" pitchFamily="18" charset="0"/>
                <a:cs typeface="Times New Roman" pitchFamily="18" charset="0"/>
              </a:rPr>
              <a:t> Федерального закона "О статусе военнослужащих" военнослужащим, проходящим военную службу по контракту, участвующим в мероприятиях, которые проводятся при необходимости без ограничения общей продолжительности еженедельного служебного времени, </a:t>
            </a:r>
            <a:r>
              <a:rPr lang="ru-RU" dirty="0" smtClean="0">
                <a:solidFill>
                  <a:srgbClr val="FF0000"/>
                </a:solidFill>
                <a:latin typeface="Times New Roman" pitchFamily="18" charset="0"/>
                <a:cs typeface="Times New Roman" pitchFamily="18" charset="0"/>
              </a:rPr>
              <a:t>по их просьбе вместо предоставления дополнительных суток отдыха может выплачиваться денежная компенсация </a:t>
            </a:r>
            <a:r>
              <a:rPr lang="ru-RU" dirty="0" smtClean="0">
                <a:latin typeface="Times New Roman" pitchFamily="18" charset="0"/>
                <a:cs typeface="Times New Roman" pitchFamily="18" charset="0"/>
              </a:rPr>
              <a:t>в размере денежного содержания за каждые положенные дополнительные сутки отдыха.</a:t>
            </a:r>
          </a:p>
          <a:p>
            <a:pPr algn="just" fontAlgn="auto">
              <a:spcAft>
                <a:spcPts val="0"/>
              </a:spcAft>
              <a:buFont typeface="Arial" pitchFamily="34" charset="0"/>
              <a:buChar char="•"/>
              <a:defRPr/>
            </a:pPr>
            <a:endParaRPr lang="ru-RU" dirty="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313"/>
            <a:ext cx="8229600" cy="5911850"/>
          </a:xfrm>
        </p:spPr>
        <p:txBody>
          <a:bodyPr rtlCol="0">
            <a:normAutofit fontScale="55000" lnSpcReduction="20000"/>
          </a:bodyPr>
          <a:lstStyle/>
          <a:p>
            <a:pPr algn="just" fontAlgn="auto">
              <a:spcAft>
                <a:spcPts val="0"/>
              </a:spcAft>
              <a:buFont typeface="Arial" pitchFamily="34" charset="0"/>
              <a:buChar char="•"/>
              <a:defRPr/>
            </a:pPr>
            <a:r>
              <a:rPr lang="ru-RU" dirty="0" smtClean="0">
                <a:latin typeface="Times New Roman" pitchFamily="18" charset="0"/>
                <a:cs typeface="Times New Roman" pitchFamily="18" charset="0"/>
              </a:rPr>
              <a:t>            22. В силу </a:t>
            </a:r>
            <a:r>
              <a:rPr lang="ru-RU" dirty="0" smtClean="0">
                <a:latin typeface="Times New Roman" pitchFamily="18" charset="0"/>
                <a:cs typeface="Times New Roman" pitchFamily="18" charset="0"/>
                <a:hlinkClick r:id="rId2"/>
              </a:rPr>
              <a:t>подпункта 11 пункта 1 статьи 16</a:t>
            </a:r>
            <a:r>
              <a:rPr lang="ru-RU" dirty="0" smtClean="0">
                <a:latin typeface="Times New Roman" pitchFamily="18" charset="0"/>
                <a:cs typeface="Times New Roman" pitchFamily="18" charset="0"/>
              </a:rPr>
              <a:t> Федерального закона от 12 января 1995 года N 5-ФЗ "О ветеранах" военнослужащим - ветеранам боевых действий основной отпуск предоставляется в удобное для них время.</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При этом согласно </a:t>
            </a:r>
            <a:r>
              <a:rPr lang="ru-RU" dirty="0" smtClean="0">
                <a:latin typeface="Times New Roman" pitchFamily="18" charset="0"/>
                <a:cs typeface="Times New Roman" pitchFamily="18" charset="0"/>
                <a:hlinkClick r:id="rId3"/>
              </a:rPr>
              <a:t>пунктам 5.1</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4"/>
              </a:rPr>
              <a:t>12 статьи 11</a:t>
            </a:r>
            <a:r>
              <a:rPr lang="ru-RU" dirty="0" smtClean="0">
                <a:latin typeface="Times New Roman" pitchFamily="18" charset="0"/>
                <a:cs typeface="Times New Roman" pitchFamily="18" charset="0"/>
              </a:rPr>
              <a:t> Федерального закона "О статусе военнослужащих" военнослужащим - ветеранам боевых действий, указанным в </a:t>
            </a:r>
            <a:r>
              <a:rPr lang="ru-RU" dirty="0" smtClean="0">
                <a:latin typeface="Times New Roman" pitchFamily="18" charset="0"/>
                <a:cs typeface="Times New Roman" pitchFamily="18" charset="0"/>
                <a:hlinkClick r:id="rId5"/>
              </a:rPr>
              <a:t>Федеральном законе</a:t>
            </a:r>
            <a:r>
              <a:rPr lang="ru-RU" dirty="0" smtClean="0">
                <a:latin typeface="Times New Roman" pitchFamily="18" charset="0"/>
                <a:cs typeface="Times New Roman" pitchFamily="18" charset="0"/>
              </a:rPr>
              <a:t> "О ветеранах", помимо основного отпуска, предоставляется дополнительный отпуск продолжительностью 15 суток. В год увольнения с военной службы указанный отпуск предоставляется военнослужащему в полном объеме.</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23. Исходя из содержания </a:t>
            </a:r>
            <a:r>
              <a:rPr lang="ru-RU" dirty="0" smtClean="0">
                <a:latin typeface="Times New Roman" pitchFamily="18" charset="0"/>
                <a:cs typeface="Times New Roman" pitchFamily="18" charset="0"/>
                <a:hlinkClick r:id="rId6"/>
              </a:rPr>
              <a:t>абзаца шестого пункта 10 статьи 11</a:t>
            </a:r>
            <a:r>
              <a:rPr lang="ru-RU" dirty="0" smtClean="0">
                <a:latin typeface="Times New Roman" pitchFamily="18" charset="0"/>
                <a:cs typeface="Times New Roman" pitchFamily="18" charset="0"/>
              </a:rPr>
              <a:t> Федерального закона "О статусе военнослужащих" отпуск по личным обстоятельствам продолжительностью 30 суток предоставляется также военнослужащим, проходящим в соответствии с федеральными законами военную службу после достижения ими предельного возраста пребывания на военной службе и не использовавшим указанный отпуск ранее. </a:t>
            </a:r>
            <a:r>
              <a:rPr lang="ru-RU" dirty="0" smtClean="0">
                <a:solidFill>
                  <a:srgbClr val="FF0000"/>
                </a:solidFill>
                <a:latin typeface="Times New Roman" pitchFamily="18" charset="0"/>
                <a:cs typeface="Times New Roman" pitchFamily="18" charset="0"/>
              </a:rPr>
              <a:t>При этом отпуск по личным обстоятельствам предоставляется при общей продолжительности военной службы таких военнослужащих 20 лет и более.</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24. В соответствии с </a:t>
            </a:r>
            <a:r>
              <a:rPr lang="ru-RU" dirty="0" smtClean="0">
                <a:latin typeface="Times New Roman" pitchFamily="18" charset="0"/>
                <a:cs typeface="Times New Roman" pitchFamily="18" charset="0"/>
                <a:hlinkClick r:id="rId7"/>
              </a:rPr>
              <a:t>пунктом 17 статьи 29</a:t>
            </a:r>
            <a:r>
              <a:rPr lang="ru-RU" dirty="0" smtClean="0">
                <a:latin typeface="Times New Roman" pitchFamily="18" charset="0"/>
                <a:cs typeface="Times New Roman" pitchFamily="18" charset="0"/>
              </a:rPr>
              <a:t> Положения о порядке прохождения военной службы военнослужащим-супругам, проходящим военную службу по контракту, основной отпуск с учетом их желания предоставляется одновременно.</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Военнослужащим, проходящим военную службу по контракту, супруги которых находятся в отпуске по беременности и родам, основной отпуск также предоставляется с учетом желания военнослужащих.</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 случае когда один из родителей (опекун, попечитель) является военнослужащим или когда оба родителя (опекуны, попечители) являются военнослужащими, проходящими военную службу по контракту, согласно </a:t>
            </a:r>
            <a:r>
              <a:rPr lang="ru-RU" dirty="0" smtClean="0">
                <a:latin typeface="Times New Roman" pitchFamily="18" charset="0"/>
                <a:cs typeface="Times New Roman" pitchFamily="18" charset="0"/>
                <a:hlinkClick r:id="rId8"/>
              </a:rPr>
              <a:t>пункту 2 статьи 32</a:t>
            </a:r>
            <a:r>
              <a:rPr lang="ru-RU" dirty="0" smtClean="0">
                <a:latin typeface="Times New Roman" pitchFamily="18" charset="0"/>
                <a:cs typeface="Times New Roman" pitchFamily="18" charset="0"/>
              </a:rPr>
              <a:t> Положения о порядке прохождения военной службы для ухода за детьми-инвалидами и инвалидами с детства до достижения ими 18 лет таким родителям (опекунам, попечителям) предоставляются четыре дополнительных выходных дня в месяц.</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Указанные выходные дни могут быть использованы одним из родителей (опекуном, попечителем) либо разделены родителями (опекунами, попечителями) между собой по их усмотрению.</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50"/>
            <a:ext cx="8229600" cy="5840413"/>
          </a:xfrm>
          <a:ln>
            <a:solidFill>
              <a:srgbClr val="7030A0"/>
            </a:solidFill>
          </a:ln>
        </p:spPr>
        <p:txBody>
          <a:bodyPr rtlCol="0">
            <a:normAutofit fontScale="92500" lnSpcReduction="20000"/>
          </a:bodyPr>
          <a:lstStyle/>
          <a:p>
            <a:pPr algn="just" fontAlgn="auto">
              <a:spcAft>
                <a:spcPts val="0"/>
              </a:spcAft>
              <a:buFont typeface="Arial" pitchFamily="34" charset="0"/>
              <a:buChar char="•"/>
              <a:defRPr/>
            </a:pPr>
            <a:endParaRPr lang="ru-RU" sz="1400" dirty="0" smtClean="0">
              <a:latin typeface="Times New Roman" pitchFamily="18" charset="0"/>
              <a:cs typeface="Times New Roman" pitchFamily="18" charset="0"/>
            </a:endParaRPr>
          </a:p>
          <a:p>
            <a:pPr algn="just" fontAlgn="auto">
              <a:spcAft>
                <a:spcPts val="0"/>
              </a:spcAft>
              <a:buFont typeface="Arial" pitchFamily="34" charset="0"/>
              <a:buChar char="•"/>
              <a:defRPr/>
            </a:pPr>
            <a:endParaRPr lang="ru-RU" sz="1400" dirty="0" smtClean="0">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2"/>
              </a:rPr>
              <a:t>Указ Президента РФ от 10 ноября 2007 г. N 1495 "Об утверждении общевоинских уставов Вооруженных Сил Российской Федерации" (с изменениями и дополнениями)</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3"/>
              </a:rPr>
              <a:t>Устав внутренней службы Вооруженных Сил Российской Федерации</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4"/>
              </a:rPr>
              <a:t>Часть вторая. Внутренний порядок (ст.ст. 163 - 372)</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5"/>
              </a:rPr>
              <a:t>Глава 8. Охрана здоровья военнослужащих (ст.ст. 335 - 367)</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6"/>
              </a:rPr>
              <a:t>Лечебно-профилактические мероприятия (ст.ст. 348 - 363)</a:t>
            </a:r>
            <a:endParaRPr lang="ru-RU" sz="1400" dirty="0" smtClean="0">
              <a:solidFill>
                <a:srgbClr val="7030A0"/>
              </a:solidFill>
              <a:latin typeface="Times New Roman" pitchFamily="18" charset="0"/>
              <a:cs typeface="Times New Roman" pitchFamily="18" charset="0"/>
            </a:endParaRPr>
          </a:p>
          <a:p>
            <a:pPr algn="just" fontAlgn="auto">
              <a:spcAft>
                <a:spcPts val="0"/>
              </a:spcAft>
              <a:buFont typeface="Arial" pitchFamily="34" charset="0"/>
              <a:buChar char="•"/>
              <a:defRPr/>
            </a:pPr>
            <a:r>
              <a:rPr lang="ru-RU" sz="1400" dirty="0" smtClean="0">
                <a:latin typeface="Times New Roman" pitchFamily="18" charset="0"/>
                <a:cs typeface="Times New Roman" pitchFamily="18" charset="0"/>
              </a:rPr>
              <a:t>          363. Обо всех военнослужащих, поступивших на стационарное лечение вне расположения полка, а также о выписке их по выздоровлении начальник (командир) военно-медицинского учреждения (медицинской части) обязан в тот же день сообщить командиру полка, из которого эти военнослужащие прибыли.</a:t>
            </a:r>
          </a:p>
          <a:p>
            <a:pPr algn="just" fontAlgn="auto">
              <a:spcAft>
                <a:spcPts val="0"/>
              </a:spcAft>
              <a:buFont typeface="Arial" pitchFamily="34" charset="0"/>
              <a:buChar char="•"/>
              <a:defRPr/>
            </a:pPr>
            <a:r>
              <a:rPr lang="ru-RU" sz="1400" dirty="0" smtClean="0">
                <a:latin typeface="Times New Roman" pitchFamily="18" charset="0"/>
                <a:cs typeface="Times New Roman" pitchFamily="18" charset="0"/>
              </a:rPr>
              <a:t>         Об обнаружении у поступившего больного инфекционного заболевания и о поступлении больных с отравлениями, травмами начальник (командир) военно-медицинского учреждения (медицинской части) обязан немедленно известить командира того полка, из которого прибыл больной (больные), а об обнаружении у больного травмы с </a:t>
            </a:r>
            <a:r>
              <a:rPr lang="ru-RU" sz="1400" dirty="0" err="1" smtClean="0">
                <a:latin typeface="Times New Roman" pitchFamily="18" charset="0"/>
                <a:cs typeface="Times New Roman" pitchFamily="18" charset="0"/>
              </a:rPr>
              <a:t>трудопотерями</a:t>
            </a:r>
            <a:r>
              <a:rPr lang="ru-RU" sz="1400" dirty="0" smtClean="0">
                <a:latin typeface="Times New Roman" pitchFamily="18" charset="0"/>
                <a:cs typeface="Times New Roman" pitchFamily="18" charset="0"/>
              </a:rPr>
              <a:t> сообщить в органы военной прокуратуры и военные следственные органы Следственного комитета Российской Федерации. Об инфекционном заболевании следует оповестить, кроме того, ближайшее санитарно-эпидемиологическое учреждение.</a:t>
            </a:r>
          </a:p>
          <a:p>
            <a:pPr algn="just" fontAlgn="auto">
              <a:spcAft>
                <a:spcPts val="0"/>
              </a:spcAft>
              <a:buFont typeface="Arial" pitchFamily="34" charset="0"/>
              <a:buChar char="•"/>
              <a:defRPr/>
            </a:pPr>
            <a:r>
              <a:rPr lang="ru-RU" sz="1400" dirty="0" smtClean="0">
                <a:solidFill>
                  <a:srgbClr val="FF0000"/>
                </a:solidFill>
                <a:latin typeface="Times New Roman" pitchFamily="18" charset="0"/>
                <a:cs typeface="Times New Roman" pitchFamily="18" charset="0"/>
              </a:rPr>
              <a:t>          Военнослужащие, заболевшие в период отпуска или командировки, направляются на стационарное лечение </a:t>
            </a:r>
            <a:r>
              <a:rPr lang="ru-RU" sz="1400" dirty="0" smtClean="0">
                <a:latin typeface="Times New Roman" pitchFamily="18" charset="0"/>
                <a:cs typeface="Times New Roman" pitchFamily="18" charset="0"/>
              </a:rPr>
              <a:t>военными комендантами или военными комиссарами.</a:t>
            </a:r>
          </a:p>
          <a:p>
            <a:pPr algn="just" fontAlgn="auto">
              <a:spcAft>
                <a:spcPts val="0"/>
              </a:spcAft>
              <a:buFont typeface="Arial" pitchFamily="34" charset="0"/>
              <a:buChar char="•"/>
              <a:defRPr/>
            </a:pPr>
            <a:r>
              <a:rPr lang="ru-RU" sz="1400" dirty="0" smtClean="0">
                <a:latin typeface="Times New Roman" pitchFamily="18" charset="0"/>
                <a:cs typeface="Times New Roman" pitchFamily="18" charset="0"/>
              </a:rPr>
              <a:t> </a:t>
            </a: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7"/>
              </a:rPr>
              <a:t>Указ Президента РФ от 16 сентября 1999 г. N 1237 "Вопросы прохождения военной службы" (с изменениями и дополнениями)</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8"/>
              </a:rPr>
              <a:t>Положение о порядке прохождения военной службы</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9"/>
              </a:rPr>
              <a:t>VII. Порядок предоставления военнослужащим отпусков (ст. ст. 28 - 33)</a:t>
            </a:r>
            <a:endParaRPr lang="ru-RU" sz="1400" dirty="0" smtClean="0">
              <a:solidFill>
                <a:srgbClr val="7030A0"/>
              </a:solidFill>
              <a:latin typeface="Times New Roman" pitchFamily="18" charset="0"/>
              <a:cs typeface="Times New Roman" pitchFamily="18" charset="0"/>
            </a:endParaRPr>
          </a:p>
          <a:p>
            <a:pPr algn="ctr" fontAlgn="auto">
              <a:spcAft>
                <a:spcPts val="0"/>
              </a:spcAft>
              <a:buFont typeface="Arial" pitchFamily="34" charset="0"/>
              <a:buChar char="•"/>
              <a:defRPr/>
            </a:pPr>
            <a:r>
              <a:rPr lang="ru-RU" sz="1400" dirty="0" smtClean="0">
                <a:solidFill>
                  <a:srgbClr val="7030A0"/>
                </a:solidFill>
                <a:latin typeface="Times New Roman" pitchFamily="18" charset="0"/>
                <a:cs typeface="Times New Roman" pitchFamily="18" charset="0"/>
                <a:hlinkClick r:id="rId10"/>
              </a:rPr>
              <a:t>Статья 29. Порядок предоставления основного отпуска</a:t>
            </a:r>
            <a:endParaRPr lang="ru-RU" sz="1400" dirty="0" smtClean="0">
              <a:solidFill>
                <a:srgbClr val="7030A0"/>
              </a:solidFill>
              <a:latin typeface="Times New Roman" pitchFamily="18" charset="0"/>
              <a:cs typeface="Times New Roman" pitchFamily="18" charset="0"/>
            </a:endParaRPr>
          </a:p>
          <a:p>
            <a:pPr algn="just" fontAlgn="auto">
              <a:spcAft>
                <a:spcPts val="0"/>
              </a:spcAft>
              <a:buFont typeface="Arial" pitchFamily="34" charset="0"/>
              <a:buChar char="•"/>
              <a:defRPr/>
            </a:pPr>
            <a:r>
              <a:rPr lang="ru-RU" sz="1400" dirty="0" smtClean="0">
                <a:latin typeface="Times New Roman" pitchFamily="18" charset="0"/>
                <a:cs typeface="Times New Roman" pitchFamily="18" charset="0"/>
              </a:rPr>
              <a:t>        18. Военнослужащим, заболевшим во время основного или дополнительного отпуска, кроме отпуска по личным обстоятельствам, </a:t>
            </a:r>
            <a:r>
              <a:rPr lang="ru-RU" sz="1400" dirty="0" smtClean="0">
                <a:solidFill>
                  <a:srgbClr val="FF0000"/>
                </a:solidFill>
                <a:latin typeface="Times New Roman" pitchFamily="18" charset="0"/>
                <a:cs typeface="Times New Roman" pitchFamily="18" charset="0"/>
              </a:rPr>
              <a:t>основной или дополнительный отпуск продлевается </a:t>
            </a:r>
            <a:r>
              <a:rPr lang="ru-RU" sz="1400" dirty="0" smtClean="0">
                <a:latin typeface="Times New Roman" pitchFamily="18" charset="0"/>
                <a:cs typeface="Times New Roman" pitchFamily="18" charset="0"/>
              </a:rPr>
              <a:t>на соответствующее количество дней болезни. Продление отпуска в этом случае осуществляется командиром воинской части на основании справки из лечебного учреждения.</a:t>
            </a:r>
          </a:p>
          <a:p>
            <a:pPr fontAlgn="auto">
              <a:spcAft>
                <a:spcPts val="0"/>
              </a:spcAft>
              <a:buFont typeface="Arial" pitchFamily="34" charset="0"/>
              <a:buChar char="•"/>
              <a:defRPr/>
            </a:pPr>
            <a:endParaRPr lang="ru-RU" sz="1400" dirty="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313"/>
            <a:ext cx="8229600" cy="6215062"/>
          </a:xfrm>
        </p:spPr>
        <p:txBody>
          <a:bodyPr rtlCol="0">
            <a:normAutofit fontScale="55000" lnSpcReduction="20000"/>
          </a:bodyPr>
          <a:lstStyle/>
          <a:p>
            <a:pPr algn="ctr" fontAlgn="auto">
              <a:spcAft>
                <a:spcPts val="0"/>
              </a:spcAft>
              <a:buFont typeface="Arial" pitchFamily="34" charset="0"/>
              <a:buChar char="•"/>
              <a:defRPr/>
            </a:pPr>
            <a:r>
              <a:rPr lang="ru-RU" sz="3400" b="1" dirty="0" smtClean="0">
                <a:solidFill>
                  <a:srgbClr val="7030A0"/>
                </a:solidFill>
                <a:latin typeface="Times New Roman" pitchFamily="18" charset="0"/>
                <a:cs typeface="Times New Roman" pitchFamily="18" charset="0"/>
              </a:rPr>
              <a:t>Право на жилище</a:t>
            </a:r>
          </a:p>
          <a:p>
            <a:pPr algn="ctr" fontAlgn="auto">
              <a:spcAft>
                <a:spcPts val="0"/>
              </a:spcAft>
              <a:buFont typeface="Arial" pitchFamily="34" charset="0"/>
              <a:buChar char="•"/>
              <a:defRPr/>
            </a:pPr>
            <a:r>
              <a:rPr lang="ru-RU" dirty="0" smtClean="0">
                <a:solidFill>
                  <a:srgbClr val="7030A0"/>
                </a:solidFill>
                <a:latin typeface="Times New Roman" pitchFamily="18" charset="0"/>
                <a:cs typeface="Times New Roman" pitchFamily="18" charset="0"/>
              </a:rPr>
              <a:t> </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26. Обратить внимание судов на то, что согласно </a:t>
            </a:r>
            <a:r>
              <a:rPr lang="ru-RU" dirty="0" smtClean="0">
                <a:latin typeface="Times New Roman" pitchFamily="18" charset="0"/>
                <a:cs typeface="Times New Roman" pitchFamily="18" charset="0"/>
                <a:hlinkClick r:id="rId2"/>
              </a:rPr>
              <a:t>части 2 статьи 15</a:t>
            </a:r>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hlinkClick r:id="rId3"/>
              </a:rPr>
              <a:t>части 5 статьи 57</a:t>
            </a:r>
            <a:r>
              <a:rPr lang="ru-RU" dirty="0" smtClean="0">
                <a:latin typeface="Times New Roman" pitchFamily="18" charset="0"/>
                <a:cs typeface="Times New Roman" pitchFamily="18" charset="0"/>
              </a:rPr>
              <a:t> ЖК РФ, </a:t>
            </a:r>
            <a:r>
              <a:rPr lang="ru-RU" dirty="0" smtClean="0">
                <a:latin typeface="Times New Roman" pitchFamily="18" charset="0"/>
                <a:cs typeface="Times New Roman" pitchFamily="18" charset="0"/>
                <a:hlinkClick r:id="rId4"/>
              </a:rPr>
              <a:t>пунктам 1</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5"/>
              </a:rPr>
              <a:t>14 статьи 15</a:t>
            </a:r>
            <a:r>
              <a:rPr lang="ru-RU" dirty="0" smtClean="0">
                <a:latin typeface="Times New Roman" pitchFamily="18" charset="0"/>
                <a:cs typeface="Times New Roman" pitchFamily="18" charset="0"/>
              </a:rPr>
              <a:t> Федерального закона "О статусе военнослужащих" предоставляемое военнослужащему жилое помещение по договору социального найма или в собственность, в том числе по избранному постоянному месту жительства, должно отвечать установленным санитарным и техническим правилам и нормам, иным требованиям законодательства и должно находиться в границах соответствующего населенного пункта.</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Судам также следует учитывать, что в силу </a:t>
            </a:r>
            <a:r>
              <a:rPr lang="ru-RU" dirty="0" smtClean="0">
                <a:latin typeface="Times New Roman" pitchFamily="18" charset="0"/>
                <a:cs typeface="Times New Roman" pitchFamily="18" charset="0"/>
                <a:hlinkClick r:id="rId6"/>
              </a:rPr>
              <a:t>пункта 19 статьи 15</a:t>
            </a:r>
            <a:r>
              <a:rPr lang="ru-RU" dirty="0" smtClean="0">
                <a:latin typeface="Times New Roman" pitchFamily="18" charset="0"/>
                <a:cs typeface="Times New Roman" pitchFamily="18" charset="0"/>
              </a:rPr>
              <a:t> Федерального закона "О статусе военнослужащих" в случае, если военнослужащий, проходящий военную службу по истечении срока контракта в добровольном порядке до получения жилого помещения, </a:t>
            </a:r>
            <a:r>
              <a:rPr lang="ru-RU" b="1" dirty="0" smtClean="0">
                <a:solidFill>
                  <a:srgbClr val="FF0000"/>
                </a:solidFill>
                <a:latin typeface="Times New Roman" pitchFamily="18" charset="0"/>
                <a:cs typeface="Times New Roman" pitchFamily="18" charset="0"/>
              </a:rPr>
              <a:t>отказывается от предложенного жилого помещения, которое расположено по избранному месту жительства, а также изъявляет желание изменить ранее избранное место жительства</a:t>
            </a:r>
            <a:r>
              <a:rPr lang="ru-RU" dirty="0" smtClean="0">
                <a:latin typeface="Times New Roman" pitchFamily="18" charset="0"/>
                <a:cs typeface="Times New Roman" pitchFamily="18" charset="0"/>
              </a:rPr>
              <a:t>, такому военнослужащему предоставляется жилищная </a:t>
            </a:r>
            <a:r>
              <a:rPr lang="ru-RU" dirty="0" smtClean="0">
                <a:solidFill>
                  <a:srgbClr val="FF0000"/>
                </a:solidFill>
                <a:latin typeface="Times New Roman" pitchFamily="18" charset="0"/>
                <a:cs typeface="Times New Roman" pitchFamily="18" charset="0"/>
              </a:rPr>
              <a:t>субсидия.</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27. Согласно </a:t>
            </a:r>
            <a:r>
              <a:rPr lang="ru-RU" dirty="0" smtClean="0">
                <a:latin typeface="Times New Roman" pitchFamily="18" charset="0"/>
                <a:cs typeface="Times New Roman" pitchFamily="18" charset="0"/>
                <a:hlinkClick r:id="rId7"/>
              </a:rPr>
              <a:t>пункту 5 статьи 15</a:t>
            </a:r>
            <a:r>
              <a:rPr lang="ru-RU" dirty="0" smtClean="0">
                <a:latin typeface="Times New Roman" pitchFamily="18" charset="0"/>
                <a:cs typeface="Times New Roman" pitchFamily="18" charset="0"/>
              </a:rPr>
              <a:t> Федерального закона "О статусе военнослужащих" в случае освобождения жилых помещений, занимаемых военнослужащими и совместно проживающими с ними членами их семей, за исключением жилых помещений, находящихся в их собственности, указанные помещения предоставляются другим военнослужащим и членам их семей.</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Если военнослужащий реализовал свое право на жилое помещение по договору социального найма в порядке, предусмотренном </a:t>
            </a:r>
            <a:r>
              <a:rPr lang="ru-RU" dirty="0" smtClean="0">
                <a:latin typeface="Times New Roman" pitchFamily="18" charset="0"/>
                <a:cs typeface="Times New Roman" pitchFamily="18" charset="0"/>
                <a:hlinkClick r:id="rId8"/>
              </a:rPr>
              <a:t>Федеральным законом</a:t>
            </a:r>
            <a:r>
              <a:rPr lang="ru-RU" dirty="0" smtClean="0">
                <a:latin typeface="Times New Roman" pitchFamily="18" charset="0"/>
                <a:cs typeface="Times New Roman" pitchFamily="18" charset="0"/>
              </a:rPr>
              <a:t> "О статусе военнослужащих", и не может представить документы о его освобождении, повторное обеспечение такого военнослужащего жилым помещением по договору социального найма осуществляется в общем порядке согласно нормам </a:t>
            </a:r>
            <a:r>
              <a:rPr lang="ru-RU" dirty="0" smtClean="0">
                <a:latin typeface="Times New Roman" pitchFamily="18" charset="0"/>
                <a:cs typeface="Times New Roman" pitchFamily="18" charset="0"/>
                <a:hlinkClick r:id="rId9"/>
              </a:rPr>
              <a:t>ЖК</a:t>
            </a:r>
            <a:r>
              <a:rPr lang="ru-RU" dirty="0" smtClean="0">
                <a:latin typeface="Times New Roman" pitchFamily="18" charset="0"/>
                <a:cs typeface="Times New Roman" pitchFamily="18" charset="0"/>
              </a:rPr>
              <a:t> РФ с учетом ранее полученного жилого помещения от федерального органа исполнительной власти, в котором федеральным законом предусмотрена военная служба, и других заслуживающих внимания обстоятельств.</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Расторжение супругой (супругом) военнослужащего в отношении себя на основании </a:t>
            </a:r>
            <a:r>
              <a:rPr lang="ru-RU" dirty="0" smtClean="0">
                <a:latin typeface="Times New Roman" pitchFamily="18" charset="0"/>
                <a:cs typeface="Times New Roman" pitchFamily="18" charset="0"/>
                <a:hlinkClick r:id="rId10"/>
              </a:rPr>
              <a:t>статьи 83</a:t>
            </a:r>
            <a:r>
              <a:rPr lang="ru-RU" dirty="0" smtClean="0">
                <a:latin typeface="Times New Roman" pitchFamily="18" charset="0"/>
                <a:cs typeface="Times New Roman" pitchFamily="18" charset="0"/>
              </a:rPr>
              <a:t> ЖК РФ договора социального найма жилого помещения в связи с выездом к месту военной службы супруга (супруги) в другой населенный пункт не относится к действиям по намеренному ухудшению жилищных условий (</a:t>
            </a:r>
            <a:r>
              <a:rPr lang="ru-RU" dirty="0" smtClean="0">
                <a:latin typeface="Times New Roman" pitchFamily="18" charset="0"/>
                <a:cs typeface="Times New Roman" pitchFamily="18" charset="0"/>
                <a:hlinkClick r:id="rId11"/>
              </a:rPr>
              <a:t>статья 53</a:t>
            </a:r>
            <a:r>
              <a:rPr lang="ru-RU" dirty="0" smtClean="0">
                <a:latin typeface="Times New Roman" pitchFamily="18" charset="0"/>
                <a:cs typeface="Times New Roman" pitchFamily="18" charset="0"/>
              </a:rPr>
              <a:t> ЖК РФ).</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313"/>
            <a:ext cx="8229600" cy="6143625"/>
          </a:xfrm>
        </p:spPr>
        <p:txBody>
          <a:bodyPr rtlCol="0">
            <a:normAutofit fontScale="47500" lnSpcReduction="20000"/>
          </a:bodyPr>
          <a:lstStyle/>
          <a:p>
            <a:pPr algn="just" fontAlgn="auto">
              <a:spcAft>
                <a:spcPts val="0"/>
              </a:spcAft>
              <a:buFont typeface="Arial" pitchFamily="34" charset="0"/>
              <a:buChar char="•"/>
              <a:defRPr/>
            </a:pPr>
            <a:r>
              <a:rPr lang="ru-RU" dirty="0" smtClean="0">
                <a:latin typeface="Times New Roman" pitchFamily="18" charset="0"/>
                <a:cs typeface="Times New Roman" pitchFamily="18" charset="0"/>
              </a:rPr>
              <a:t>                28. Во избежание нарушения прав военнослужащих на дополнительную общую площадь жилого помещения в соответствии с </a:t>
            </a:r>
            <a:r>
              <a:rPr lang="ru-RU" dirty="0" smtClean="0">
                <a:latin typeface="Times New Roman" pitchFamily="18" charset="0"/>
                <a:cs typeface="Times New Roman" pitchFamily="18" charset="0"/>
                <a:hlinkClick r:id="rId2"/>
              </a:rPr>
              <a:t>пунктом 2 статьи 15.1</a:t>
            </a:r>
            <a:r>
              <a:rPr lang="ru-RU" dirty="0" smtClean="0">
                <a:latin typeface="Times New Roman" pitchFamily="18" charset="0"/>
                <a:cs typeface="Times New Roman" pitchFamily="18" charset="0"/>
              </a:rPr>
              <a:t> Федерального закона "О статусе военнослужащих" судам следует исходить из того, что такое право сохраняется за офицерами в воинском звании полковника, ему равном и выше, не только проходящими военную службу, но и уволенными с военной службы по достижении предельного возраста пребывания на военной службе, состоянию здоровья или в связи с организационно-штатными мероприятиями. Иные категории военнослужащих (например, командиры воинских частей в воинском звании до подполковника, капитана 2 ранга включительно) </a:t>
            </a:r>
            <a:r>
              <a:rPr lang="ru-RU" dirty="0" smtClean="0">
                <a:solidFill>
                  <a:srgbClr val="FF0000"/>
                </a:solidFill>
                <a:latin typeface="Times New Roman" pitchFamily="18" charset="0"/>
                <a:cs typeface="Times New Roman" pitchFamily="18" charset="0"/>
              </a:rPr>
              <a:t>имеют право на дополнительную общую площадь жилого помещения только в период прохождения военной службы.</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При наличии права на дополнительную общую площадь жилого помещения в соответствии с законодательством Российской Федерации по нескольким основаниям увеличение размера общей площади жилого помещения производится по одному из них (</a:t>
            </a:r>
            <a:r>
              <a:rPr lang="ru-RU" dirty="0" smtClean="0">
                <a:latin typeface="Times New Roman" pitchFamily="18" charset="0"/>
                <a:cs typeface="Times New Roman" pitchFamily="18" charset="0"/>
                <a:hlinkClick r:id="rId2"/>
              </a:rPr>
              <a:t>пункт 2 статьи 15.1</a:t>
            </a:r>
            <a:r>
              <a:rPr lang="ru-RU" dirty="0" smtClean="0">
                <a:latin typeface="Times New Roman" pitchFamily="18" charset="0"/>
                <a:cs typeface="Times New Roman" pitchFamily="18" charset="0"/>
              </a:rPr>
              <a:t> Федерального закона "О статусе военнослужащих").</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 тех случаях, когда военнослужащему невозможно предоставить по установленным нормам жилое помещение, в том числе с учетом его права на дополнительную общую площадь жилого помещения, допускается превышение нормы предоставления жилого помещения с учетом конструктивных и технических параметров многоквартирного дома, но не более установленных норм (</a:t>
            </a:r>
            <a:r>
              <a:rPr lang="ru-RU" dirty="0" smtClean="0">
                <a:latin typeface="Times New Roman" pitchFamily="18" charset="0"/>
                <a:cs typeface="Times New Roman" pitchFamily="18" charset="0"/>
                <a:hlinkClick r:id="rId3"/>
              </a:rPr>
              <a:t>пункты 1</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4"/>
              </a:rPr>
              <a:t>3 статьи 15.1</a:t>
            </a:r>
            <a:r>
              <a:rPr lang="ru-RU" dirty="0" smtClean="0">
                <a:latin typeface="Times New Roman" pitchFamily="18" charset="0"/>
                <a:cs typeface="Times New Roman" pitchFamily="18" charset="0"/>
              </a:rPr>
              <a:t> Федерального закона "О статусе военнослужащих").</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Предусмотренное </a:t>
            </a:r>
            <a:r>
              <a:rPr lang="ru-RU" dirty="0" smtClean="0">
                <a:latin typeface="Times New Roman" pitchFamily="18" charset="0"/>
                <a:cs typeface="Times New Roman" pitchFamily="18" charset="0"/>
                <a:hlinkClick r:id="rId5"/>
              </a:rPr>
              <a:t>абзацем четвертым пункта 16 статьи 15</a:t>
            </a:r>
            <a:r>
              <a:rPr lang="ru-RU" dirty="0" smtClean="0">
                <a:latin typeface="Times New Roman" pitchFamily="18" charset="0"/>
                <a:cs typeface="Times New Roman" pitchFamily="18" charset="0"/>
              </a:rPr>
              <a:t> Федерального закона "О статусе военнослужащих" право военнослужащих на предоставление жилого помещения в собственность общей площадью, превышающей установленную норму предоставления площади жилого помещения, может быть реализовано только с их согласия, поскольку в этом случае военнослужащие </a:t>
            </a:r>
            <a:r>
              <a:rPr lang="ru-RU" dirty="0" smtClean="0">
                <a:solidFill>
                  <a:srgbClr val="FF0000"/>
                </a:solidFill>
                <a:latin typeface="Times New Roman" pitchFamily="18" charset="0"/>
                <a:cs typeface="Times New Roman" pitchFamily="18" charset="0"/>
              </a:rPr>
              <a:t>производят оплату общей площади жилого помещения, превышающей норму предоставления площади жилого помещения, за счет собственных средств</a:t>
            </a:r>
            <a:r>
              <a:rPr lang="ru-RU" dirty="0" smtClean="0">
                <a:latin typeface="Times New Roman" pitchFamily="18" charset="0"/>
                <a:cs typeface="Times New Roman" pitchFamily="18" charset="0"/>
              </a:rPr>
              <a:t>. Порядок оплаты общей площади жилого помещения, превышающей норму предоставления площади жилого помещения, устанавливается Правительством Российской Федерации.</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29. При разрешении споров о праве членов семей военнослужащих, погибших (умерших) в период прохождения военной службы, и членов семей граждан, проходивших военную службу по контракту и погибших (умерших) после увольнения с военной службы, на жилое помещение необходимо учитывать, что в силу </a:t>
            </a:r>
            <a:r>
              <a:rPr lang="ru-RU" dirty="0" smtClean="0">
                <a:latin typeface="Times New Roman" pitchFamily="18" charset="0"/>
                <a:cs typeface="Times New Roman" pitchFamily="18" charset="0"/>
                <a:hlinkClick r:id="rId6"/>
              </a:rPr>
              <a:t>пункта 1.1 статьи 15.1</a:t>
            </a:r>
            <a:r>
              <a:rPr lang="ru-RU" dirty="0" smtClean="0">
                <a:latin typeface="Times New Roman" pitchFamily="18" charset="0"/>
                <a:cs typeface="Times New Roman" pitchFamily="18" charset="0"/>
              </a:rPr>
              <a:t> и </a:t>
            </a:r>
            <a:r>
              <a:rPr lang="ru-RU" dirty="0" smtClean="0">
                <a:latin typeface="Times New Roman" pitchFamily="18" charset="0"/>
                <a:cs typeface="Times New Roman" pitchFamily="18" charset="0"/>
                <a:hlinkClick r:id="rId7"/>
              </a:rPr>
              <a:t>пункта 3.1 статьи 24</a:t>
            </a:r>
            <a:r>
              <a:rPr lang="ru-RU" dirty="0" smtClean="0">
                <a:latin typeface="Times New Roman" pitchFamily="18" charset="0"/>
                <a:cs typeface="Times New Roman" pitchFamily="18" charset="0"/>
              </a:rPr>
              <a:t> Федерального закона "О статусе военнослужащих" жилищные субсидии либо жилые помещения предоставляются им с учетом права погибшего (умершего) военнослужащего или гражданина, уволенного с военной службы, в том числе на дополнительную общую площадь жилого помещения на дату его гибели (смерти).</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5983288"/>
          </a:xfrm>
        </p:spPr>
        <p:txBody>
          <a:bodyPr rtlCol="0">
            <a:normAutofit fontScale="62500" lnSpcReduction="20000"/>
          </a:bodyPr>
          <a:lstStyle/>
          <a:p>
            <a:pPr algn="ctr" fontAlgn="auto">
              <a:spcAft>
                <a:spcPts val="0"/>
              </a:spcAft>
              <a:buFont typeface="Arial" pitchFamily="34" charset="0"/>
              <a:buChar char="•"/>
              <a:defRPr/>
            </a:pPr>
            <a:r>
              <a:rPr lang="ru-RU" sz="2900" b="1" dirty="0" smtClean="0">
                <a:solidFill>
                  <a:srgbClr val="7030A0"/>
                </a:solidFill>
                <a:latin typeface="Times New Roman" pitchFamily="18" charset="0"/>
                <a:cs typeface="Times New Roman" pitchFamily="18" charset="0"/>
              </a:rPr>
              <a:t>Материальная и иные виды ответственности военнослужащих</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38. Военные суды должны оценивать не только обоснованность привлечения к дисциплинарной ответственности военнослужащего, но и соразмерность примененного дисциплинарного взыскания тяжести совершенного проступка и степени его вины. Под несоразмерностью примененного к военнослужащему дисциплинарного взыскания следует понимать очевидное несоответствие примененного дисциплинарного взыскания тяжести совершенного проступка, например, если будет установлено, что командир (начальник) не учел все обстоятельства, которые надлежит учитывать в силу закона.</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a:t>
            </a:r>
            <a:r>
              <a:rPr lang="ru-RU" sz="2900" dirty="0" smtClean="0">
                <a:solidFill>
                  <a:srgbClr val="FF0000"/>
                </a:solidFill>
                <a:latin typeface="Times New Roman" pitchFamily="18" charset="0"/>
                <a:cs typeface="Times New Roman" pitchFamily="18" charset="0"/>
              </a:rPr>
              <a:t>При этом суды не вправе определять вид дисциплинарного взыскания, которое надлежит применить к военнослужащему</a:t>
            </a:r>
            <a:r>
              <a:rPr lang="ru-RU" sz="2900" dirty="0" smtClean="0">
                <a:latin typeface="Times New Roman" pitchFamily="18" charset="0"/>
                <a:cs typeface="Times New Roman" pitchFamily="18" charset="0"/>
              </a:rPr>
              <a:t>.</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Судам следует учитывать, что в соответствии со </a:t>
            </a:r>
            <a:r>
              <a:rPr lang="ru-RU" sz="2900" dirty="0" smtClean="0">
                <a:latin typeface="Times New Roman" pitchFamily="18" charset="0"/>
                <a:cs typeface="Times New Roman" pitchFamily="18" charset="0"/>
                <a:hlinkClick r:id="rId2"/>
              </a:rPr>
              <a:t>статьей 96</a:t>
            </a:r>
            <a:r>
              <a:rPr lang="ru-RU" sz="2900" dirty="0" smtClean="0">
                <a:latin typeface="Times New Roman" pitchFamily="18" charset="0"/>
                <a:cs typeface="Times New Roman" pitchFamily="18" charset="0"/>
              </a:rPr>
              <a:t> Дисциплинарного устава Вооруженных Сил Российской Федерации дисциплинарное взыскание - предупреждение о неполном служебном соответствии - может быть применено только к военнослужащему, проходящему военную службу по контракту, занимающему штатную воинскую должность. К военнослужащему, состоящему в распоряжении командира (начальника), указанное дисциплинарное взыскание не применяется.</a:t>
            </a:r>
          </a:p>
          <a:p>
            <a:pPr algn="just" fontAlgn="auto">
              <a:spcAft>
                <a:spcPts val="0"/>
              </a:spcAft>
              <a:buFont typeface="Arial" pitchFamily="34" charset="0"/>
              <a:buChar char="•"/>
              <a:defRPr/>
            </a:pPr>
            <a:r>
              <a:rPr lang="ru-RU" sz="2900" dirty="0" smtClean="0">
                <a:latin typeface="Times New Roman" pitchFamily="18" charset="0"/>
                <a:cs typeface="Times New Roman" pitchFamily="18" charset="0"/>
              </a:rPr>
              <a:t>           В случае систематического нарушения должностных и (или) специальных обязанностей до окончания срока действия данного взыскания военнослужащий может быть представлен к снижению в воинской должности или досрочному увольнению с военной службы.</a:t>
            </a:r>
          </a:p>
          <a:p>
            <a:pPr fontAlgn="auto">
              <a:spcAft>
                <a:spcPts val="0"/>
              </a:spcAft>
              <a:buFont typeface="Arial" pitchFamily="34" charset="0"/>
              <a:buChar char="•"/>
              <a:defRPr/>
            </a:pPr>
            <a:r>
              <a:rPr lang="ru-RU" dirty="0" smtClean="0"/>
              <a:t> </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Содержимое 2"/>
          <p:cNvSpPr>
            <a:spLocks noGrp="1"/>
          </p:cNvSpPr>
          <p:nvPr>
            <p:ph idx="1"/>
          </p:nvPr>
        </p:nvSpPr>
        <p:spPr>
          <a:xfrm>
            <a:off x="457200" y="0"/>
            <a:ext cx="8229600" cy="6858000"/>
          </a:xfrm>
        </p:spPr>
        <p:txBody>
          <a:bodyPr/>
          <a:lstStyle/>
          <a:p>
            <a:pPr algn="ctr"/>
            <a:r>
              <a:rPr lang="ru-RU" sz="1400" b="1" smtClean="0">
                <a:solidFill>
                  <a:srgbClr val="7030A0"/>
                </a:solidFill>
                <a:latin typeface="Times New Roman" pitchFamily="18" charset="0"/>
                <a:cs typeface="Times New Roman" pitchFamily="18" charset="0"/>
              </a:rPr>
              <a:t>Увольнение с военной службы</a:t>
            </a:r>
          </a:p>
          <a:p>
            <a:pPr algn="just"/>
            <a:r>
              <a:rPr lang="ru-RU" sz="1400" smtClean="0">
                <a:latin typeface="Times New Roman" pitchFamily="18" charset="0"/>
                <a:cs typeface="Times New Roman" pitchFamily="18" charset="0"/>
              </a:rPr>
              <a:t>          39. При увольнении военнослужащих с военной службы в связи с достижением предельного возраста, по состоянию здоровья или в связи с организационно-штатными мероприятиями за ними сохраняются социальные гарантии и компенсации, предусмотренные </a:t>
            </a:r>
            <a:r>
              <a:rPr lang="ru-RU" sz="1400" smtClean="0">
                <a:latin typeface="Times New Roman" pitchFamily="18" charset="0"/>
                <a:cs typeface="Times New Roman" pitchFamily="18" charset="0"/>
                <a:hlinkClick r:id="rId2"/>
              </a:rPr>
              <a:t>Федеральным законом</a:t>
            </a:r>
            <a:r>
              <a:rPr lang="ru-RU" sz="1400" smtClean="0">
                <a:latin typeface="Times New Roman" pitchFamily="18" charset="0"/>
                <a:cs typeface="Times New Roman" pitchFamily="18" charset="0"/>
              </a:rPr>
              <a:t> "О статусе военнослужащих" и иными нормативными правовыми актами.</a:t>
            </a:r>
          </a:p>
          <a:p>
            <a:pPr algn="just"/>
            <a:r>
              <a:rPr lang="ru-RU" sz="1400" smtClean="0">
                <a:latin typeface="Times New Roman" pitchFamily="18" charset="0"/>
                <a:cs typeface="Times New Roman" pitchFamily="18" charset="0"/>
              </a:rPr>
              <a:t>           При наличии у </a:t>
            </a:r>
            <a:r>
              <a:rPr lang="ru-RU" sz="1400" smtClean="0">
                <a:solidFill>
                  <a:srgbClr val="FF0000"/>
                </a:solidFill>
                <a:latin typeface="Times New Roman" pitchFamily="18" charset="0"/>
                <a:cs typeface="Times New Roman" pitchFamily="18" charset="0"/>
              </a:rPr>
              <a:t>военнослужащего одновременно нескольких оснований для увольнения </a:t>
            </a:r>
            <a:r>
              <a:rPr lang="ru-RU" sz="1400" smtClean="0">
                <a:latin typeface="Times New Roman" pitchFamily="18" charset="0"/>
                <a:cs typeface="Times New Roman" pitchFamily="18" charset="0"/>
              </a:rPr>
              <a:t>с военной службы, предусмотренных статьей 51 Федерального закона "О воинской обязанности и военной службе" (за исключением случаев, когда увольнение производится по основаниям, предусмотренным </a:t>
            </a:r>
            <a:r>
              <a:rPr lang="ru-RU" sz="1400" smtClean="0">
                <a:latin typeface="Times New Roman" pitchFamily="18" charset="0"/>
                <a:cs typeface="Times New Roman" pitchFamily="18" charset="0"/>
                <a:hlinkClick r:id="rId3"/>
              </a:rPr>
              <a:t>подпунктами "д"</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4"/>
              </a:rPr>
              <a:t>"д.1"</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5"/>
              </a:rPr>
              <a:t>"д.2"</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6"/>
              </a:rPr>
              <a:t>"е"</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7"/>
              </a:rPr>
              <a:t>"е.1"</a:t>
            </a:r>
            <a:r>
              <a:rPr lang="ru-RU" sz="1400" smtClean="0">
                <a:latin typeface="Times New Roman" pitchFamily="18" charset="0"/>
                <a:cs typeface="Times New Roman" pitchFamily="18" charset="0"/>
              </a:rPr>
              <a:t> и </a:t>
            </a:r>
            <a:r>
              <a:rPr lang="ru-RU" sz="1400" smtClean="0">
                <a:latin typeface="Times New Roman" pitchFamily="18" charset="0"/>
                <a:cs typeface="Times New Roman" pitchFamily="18" charset="0"/>
                <a:hlinkClick r:id="rId8"/>
              </a:rPr>
              <a:t>"з" пункта 1</a:t>
            </a:r>
            <a:r>
              <a:rPr lang="ru-RU" sz="1400" smtClean="0">
                <a:latin typeface="Times New Roman" pitchFamily="18" charset="0"/>
                <a:cs typeface="Times New Roman" pitchFamily="18" charset="0"/>
              </a:rPr>
              <a:t> и </a:t>
            </a:r>
            <a:r>
              <a:rPr lang="ru-RU" sz="1400" smtClean="0">
                <a:latin typeface="Times New Roman" pitchFamily="18" charset="0"/>
                <a:cs typeface="Times New Roman" pitchFamily="18" charset="0"/>
                <a:hlinkClick r:id="rId9"/>
              </a:rPr>
              <a:t>подпунктами "в"</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10"/>
              </a:rPr>
              <a:t>"д"</a:t>
            </a:r>
            <a:r>
              <a:rPr lang="ru-RU" sz="1400" smtClean="0">
                <a:latin typeface="Times New Roman" pitchFamily="18" charset="0"/>
                <a:cs typeface="Times New Roman" pitchFamily="18" charset="0"/>
              </a:rPr>
              <a:t>, </a:t>
            </a:r>
            <a:r>
              <a:rPr lang="ru-RU" sz="1400" smtClean="0">
                <a:latin typeface="Times New Roman" pitchFamily="18" charset="0"/>
                <a:cs typeface="Times New Roman" pitchFamily="18" charset="0"/>
                <a:hlinkClick r:id="rId11"/>
              </a:rPr>
              <a:t>"е.1"</a:t>
            </a:r>
            <a:r>
              <a:rPr lang="ru-RU" sz="1400" smtClean="0">
                <a:latin typeface="Times New Roman" pitchFamily="18" charset="0"/>
                <a:cs typeface="Times New Roman" pitchFamily="18" charset="0"/>
              </a:rPr>
              <a:t> и </a:t>
            </a:r>
            <a:r>
              <a:rPr lang="ru-RU" sz="1400" smtClean="0">
                <a:latin typeface="Times New Roman" pitchFamily="18" charset="0"/>
                <a:cs typeface="Times New Roman" pitchFamily="18" charset="0"/>
                <a:hlinkClick r:id="rId12"/>
              </a:rPr>
              <a:t>"е.2" пункта 2 статьи 51</a:t>
            </a:r>
            <a:r>
              <a:rPr lang="ru-RU" sz="1400" smtClean="0">
                <a:latin typeface="Times New Roman" pitchFamily="18" charset="0"/>
                <a:cs typeface="Times New Roman" pitchFamily="18" charset="0"/>
              </a:rPr>
              <a:t> Федерального закона "О воинской обязанности и военной службе"), </a:t>
            </a:r>
            <a:r>
              <a:rPr lang="ru-RU" sz="1400" smtClean="0">
                <a:solidFill>
                  <a:srgbClr val="FF0000"/>
                </a:solidFill>
                <a:latin typeface="Times New Roman" pitchFamily="18" charset="0"/>
                <a:cs typeface="Times New Roman" pitchFamily="18" charset="0"/>
              </a:rPr>
              <a:t>он имеет право выбора одного из них </a:t>
            </a:r>
            <a:r>
              <a:rPr lang="ru-RU" sz="1400" smtClean="0">
                <a:latin typeface="Times New Roman" pitchFamily="18" charset="0"/>
                <a:cs typeface="Times New Roman" pitchFamily="18" charset="0"/>
              </a:rPr>
              <a:t>по своему усмотрению.</a:t>
            </a:r>
          </a:p>
          <a:p>
            <a:pPr algn="just"/>
            <a:r>
              <a:rPr lang="ru-RU" sz="1400" smtClean="0">
                <a:latin typeface="Times New Roman" pitchFamily="18" charset="0"/>
                <a:cs typeface="Times New Roman" pitchFamily="18" charset="0"/>
              </a:rPr>
              <a:t>           При разрешении споров об увольнении с военной службы беременных женщин-военнослужащих, военнослужащих женского пола, имеющих детей в возрасте до трех лет, а также имеющих детей-инвалидов или инвалидов с детства до достижения ими возраста 18 лет, одиноких матерей, имеющих детей в возрасте до 14 лет, </a:t>
            </a:r>
            <a:r>
              <a:rPr lang="ru-RU" sz="1400" smtClean="0">
                <a:solidFill>
                  <a:srgbClr val="FF0000"/>
                </a:solidFill>
                <a:latin typeface="Times New Roman" pitchFamily="18" charset="0"/>
                <a:cs typeface="Times New Roman" pitchFamily="18" charset="0"/>
              </a:rPr>
              <a:t>необходимо учитывать социальные гарантии</a:t>
            </a:r>
            <a:r>
              <a:rPr lang="ru-RU" sz="1400" smtClean="0">
                <a:latin typeface="Times New Roman" pitchFamily="18" charset="0"/>
                <a:cs typeface="Times New Roman" pitchFamily="18" charset="0"/>
              </a:rPr>
              <a:t>, предусмотренные для них </a:t>
            </a:r>
            <a:r>
              <a:rPr lang="ru-RU" sz="1400" smtClean="0">
                <a:latin typeface="Times New Roman" pitchFamily="18" charset="0"/>
                <a:cs typeface="Times New Roman" pitchFamily="18" charset="0"/>
                <a:hlinkClick r:id="rId13"/>
              </a:rPr>
              <a:t>пунктом 25 статьи 34</a:t>
            </a:r>
            <a:r>
              <a:rPr lang="ru-RU" sz="1400" smtClean="0">
                <a:latin typeface="Times New Roman" pitchFamily="18" charset="0"/>
                <a:cs typeface="Times New Roman" pitchFamily="18" charset="0"/>
              </a:rPr>
              <a:t> Положения о порядке прохождения военной службы.</a:t>
            </a:r>
          </a:p>
          <a:p>
            <a:pPr algn="just"/>
            <a:r>
              <a:rPr lang="ru-RU" sz="1400" smtClean="0">
                <a:latin typeface="Times New Roman" pitchFamily="18" charset="0"/>
                <a:cs typeface="Times New Roman" pitchFamily="18" charset="0"/>
              </a:rPr>
              <a:t>           40. В случае сокращения занимаемой воинской должности и при </a:t>
            </a:r>
            <a:r>
              <a:rPr lang="ru-RU" sz="1400" smtClean="0">
                <a:solidFill>
                  <a:srgbClr val="FF0000"/>
                </a:solidFill>
                <a:latin typeface="Times New Roman" pitchFamily="18" charset="0"/>
                <a:cs typeface="Times New Roman" pitchFamily="18" charset="0"/>
              </a:rPr>
              <a:t>невозможности </a:t>
            </a:r>
            <a:r>
              <a:rPr lang="ru-RU" sz="1400" smtClean="0">
                <a:latin typeface="Times New Roman" pitchFamily="18" charset="0"/>
                <a:cs typeface="Times New Roman" pitchFamily="18" charset="0"/>
              </a:rPr>
              <a:t>назначения военнослужащего, проходящего военную службу по контракту, на равную воинскую должность и </a:t>
            </a:r>
            <a:r>
              <a:rPr lang="ru-RU" sz="1400" smtClean="0">
                <a:solidFill>
                  <a:srgbClr val="FF0000"/>
                </a:solidFill>
                <a:latin typeface="Times New Roman" pitchFamily="18" charset="0"/>
                <a:cs typeface="Times New Roman" pitchFamily="18" charset="0"/>
              </a:rPr>
              <a:t>отсутствии его согласия </a:t>
            </a:r>
            <a:r>
              <a:rPr lang="ru-RU" sz="1400" smtClean="0">
                <a:latin typeface="Times New Roman" pitchFamily="18" charset="0"/>
                <a:cs typeface="Times New Roman" pitchFamily="18" charset="0"/>
              </a:rPr>
              <a:t>с назначением на высшую или низшую воинскую должность такой военнослужащий </a:t>
            </a:r>
            <a:r>
              <a:rPr lang="ru-RU" sz="1400" smtClean="0">
                <a:solidFill>
                  <a:srgbClr val="FF0000"/>
                </a:solidFill>
                <a:latin typeface="Times New Roman" pitchFamily="18" charset="0"/>
                <a:cs typeface="Times New Roman" pitchFamily="18" charset="0"/>
              </a:rPr>
              <a:t>может быть досрочно уволен с военной службы </a:t>
            </a:r>
            <a:r>
              <a:rPr lang="ru-RU" sz="1400" smtClean="0">
                <a:latin typeface="Times New Roman" pitchFamily="18" charset="0"/>
                <a:cs typeface="Times New Roman" pitchFamily="18" charset="0"/>
              </a:rPr>
              <a:t>в связи с организационно-штатными мероприятиями (</a:t>
            </a:r>
            <a:r>
              <a:rPr lang="ru-RU" sz="1400" smtClean="0">
                <a:latin typeface="Times New Roman" pitchFamily="18" charset="0"/>
                <a:cs typeface="Times New Roman" pitchFamily="18" charset="0"/>
                <a:hlinkClick r:id="rId14"/>
              </a:rPr>
              <a:t>подпункт "а" пункта 2 статьи 51</a:t>
            </a:r>
            <a:r>
              <a:rPr lang="ru-RU" sz="1400" smtClean="0">
                <a:latin typeface="Times New Roman" pitchFamily="18" charset="0"/>
                <a:cs typeface="Times New Roman" pitchFamily="18" charset="0"/>
              </a:rPr>
              <a:t> Федерального закона "О воинской обязанности и военной службе").</a:t>
            </a:r>
          </a:p>
          <a:p>
            <a:pPr algn="just"/>
            <a:r>
              <a:rPr lang="ru-RU" sz="1400" smtClean="0">
                <a:latin typeface="Times New Roman" pitchFamily="18" charset="0"/>
                <a:cs typeface="Times New Roman" pitchFamily="18" charset="0"/>
              </a:rPr>
              <a:t>            По смыслу нормативных положений, регулирующих военную службу и порядок ее прохождения, при сокращении воинской должности, занимаемой военнослужащим, и отсутствии вакантных воинских должностей в военном округе, в котором он проходит военную службу, другая воинская должность должна предлагаться военнослужащему, изъявившему желание на назначение на низшие или высшие воинские должности, в масштабе Вооруженных Сил Российской Федерации, а военнослужащим других войск, воинских формирований и органов - </a:t>
            </a:r>
            <a:r>
              <a:rPr lang="ru-RU" sz="1400" smtClean="0">
                <a:solidFill>
                  <a:srgbClr val="FF0000"/>
                </a:solidFill>
                <a:latin typeface="Times New Roman" pitchFamily="18" charset="0"/>
                <a:cs typeface="Times New Roman" pitchFamily="18" charset="0"/>
              </a:rPr>
              <a:t>в масштабах федерального органа исполнительной власти, в котором они проходят военную службу.</a:t>
            </a:r>
          </a:p>
        </p:txBody>
      </p:sp>
    </p:spTree>
  </p:cSld>
  <p:clrMapOvr>
    <a:masterClrMapping/>
  </p:clrMapOvr>
  <p:transition spd="slow">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6715125"/>
          </a:xfrm>
        </p:spPr>
        <p:txBody>
          <a:bodyPr rtlCol="0">
            <a:noAutofit/>
          </a:bodyPr>
          <a:lstStyle/>
          <a:p>
            <a:pPr algn="just" fontAlgn="auto">
              <a:spcAft>
                <a:spcPts val="0"/>
              </a:spcAft>
              <a:buFont typeface="Arial" pitchFamily="34" charset="0"/>
              <a:buChar char="•"/>
              <a:defRPr/>
            </a:pPr>
            <a:r>
              <a:rPr lang="ru-RU" sz="1350" dirty="0" smtClean="0">
                <a:latin typeface="Times New Roman" pitchFamily="18" charset="0"/>
                <a:cs typeface="Times New Roman" pitchFamily="18" charset="0"/>
              </a:rPr>
              <a:t>          41. Досрочное увольнение с военной службы по </a:t>
            </a:r>
            <a:r>
              <a:rPr lang="ru-RU" sz="1350" dirty="0" smtClean="0">
                <a:latin typeface="Times New Roman" pitchFamily="18" charset="0"/>
                <a:cs typeface="Times New Roman" pitchFamily="18" charset="0"/>
                <a:hlinkClick r:id="rId2"/>
              </a:rPr>
              <a:t>подпункту "в" пункта 2 статьи 51</a:t>
            </a:r>
            <a:r>
              <a:rPr lang="ru-RU" sz="1350" dirty="0" smtClean="0">
                <a:latin typeface="Times New Roman" pitchFamily="18" charset="0"/>
                <a:cs typeface="Times New Roman" pitchFamily="18" charset="0"/>
              </a:rPr>
              <a:t> Федерального закона "О воинской обязанности и военной службе" в связи с невыполнением условий контракта может применяться к военнослужащим в порядке дисциплинарного взыскания и в порядке аттестации с учетом соответствия военнослужащего предъявляемым к нему требованиям.</a:t>
            </a:r>
          </a:p>
          <a:p>
            <a:pPr algn="just" fontAlgn="auto">
              <a:spcAft>
                <a:spcPts val="0"/>
              </a:spcAft>
              <a:buFont typeface="Arial" pitchFamily="34" charset="0"/>
              <a:buChar char="•"/>
              <a:defRPr/>
            </a:pPr>
            <a:r>
              <a:rPr lang="ru-RU" sz="1350" dirty="0" smtClean="0">
                <a:latin typeface="Times New Roman" pitchFamily="18" charset="0"/>
                <a:cs typeface="Times New Roman" pitchFamily="18" charset="0"/>
              </a:rPr>
              <a:t>            Невыполнением условий контракта как основанием для досрочного увольнения военнослужащего с военной службы следует </a:t>
            </a:r>
            <a:r>
              <a:rPr lang="ru-RU" sz="1350" dirty="0" smtClean="0">
                <a:solidFill>
                  <a:srgbClr val="FF0000"/>
                </a:solidFill>
                <a:latin typeface="Times New Roman" pitchFamily="18" charset="0"/>
                <a:cs typeface="Times New Roman" pitchFamily="18" charset="0"/>
              </a:rPr>
              <a:t>считать лишь значительные (существенные</a:t>
            </a:r>
            <a:r>
              <a:rPr lang="ru-RU" sz="1350" dirty="0" smtClean="0">
                <a:latin typeface="Times New Roman" pitchFamily="18" charset="0"/>
                <a:cs typeface="Times New Roman" pitchFamily="18" charset="0"/>
              </a:rPr>
              <a:t>) отступления от требований законодательства о воинской обязанности и военной службе, которые могут выражаться, в частности, в совершении виновных действий (бездействия), свидетельствующих об отсутствии у военнослужащего необходимых качеств для надлежащего выполнения обязанностей военной службы; совершении одного из грубых дисциплинарных проступков, составы которых перечислены в </a:t>
            </a:r>
            <a:r>
              <a:rPr lang="ru-RU" sz="1350" dirty="0" smtClean="0">
                <a:latin typeface="Times New Roman" pitchFamily="18" charset="0"/>
                <a:cs typeface="Times New Roman" pitchFamily="18" charset="0"/>
                <a:hlinkClick r:id="rId3"/>
              </a:rPr>
              <a:t>пункте 2 статьи 28.5</a:t>
            </a:r>
            <a:r>
              <a:rPr lang="ru-RU" sz="1350" dirty="0" smtClean="0">
                <a:latin typeface="Times New Roman" pitchFamily="18" charset="0"/>
                <a:cs typeface="Times New Roman" pitchFamily="18" charset="0"/>
              </a:rPr>
              <a:t> Федерального закона "О статусе военнослужащих"; совершении дисциплинарного проступка при наличии у него неснятых дисциплинарных взысканий; совершении уголовно наказуемого деяния или административного правонарушения, за которое военнослужащий несет ответственность на общих основаниях; иных юридически значимых обстоятельств, позволяющих в силу специфики служебной деятельности военнослужащего сделать вывод о том, что он перестал удовлетворять требованиям законодательства о воинской обязанности и военной службе, предъявляемым к военнослужащим, проходящим военную службу по контракту.</a:t>
            </a:r>
          </a:p>
          <a:p>
            <a:pPr algn="just" fontAlgn="auto">
              <a:spcAft>
                <a:spcPts val="0"/>
              </a:spcAft>
              <a:buFont typeface="Arial" pitchFamily="34" charset="0"/>
              <a:buChar char="•"/>
              <a:defRPr/>
            </a:pPr>
            <a:r>
              <a:rPr lang="ru-RU" sz="1350" dirty="0" smtClean="0">
                <a:latin typeface="Times New Roman" pitchFamily="18" charset="0"/>
                <a:cs typeface="Times New Roman" pitchFamily="18" charset="0"/>
              </a:rPr>
              <a:t>            Если военнослужащий по своим деловым и личным качествам </a:t>
            </a:r>
            <a:r>
              <a:rPr lang="ru-RU" sz="1350" dirty="0" smtClean="0">
                <a:solidFill>
                  <a:srgbClr val="FF0000"/>
                </a:solidFill>
                <a:latin typeface="Times New Roman" pitchFamily="18" charset="0"/>
                <a:cs typeface="Times New Roman" pitchFamily="18" charset="0"/>
              </a:rPr>
              <a:t>не соответствует требованиям</a:t>
            </a:r>
            <a:r>
              <a:rPr lang="ru-RU" sz="1350" dirty="0" smtClean="0">
                <a:latin typeface="Times New Roman" pitchFamily="18" charset="0"/>
                <a:cs typeface="Times New Roman" pitchFamily="18" charset="0"/>
              </a:rPr>
              <a:t>, предъявляемым к лицам, проходящим военную службу (о чем может свидетельствовать, например, наличие у него неснятых дисциплинарных взысканий), его досрочное увольнение с военной службы </a:t>
            </a:r>
            <a:r>
              <a:rPr lang="ru-RU" sz="1350" dirty="0" smtClean="0">
                <a:solidFill>
                  <a:srgbClr val="FF0000"/>
                </a:solidFill>
                <a:latin typeface="Times New Roman" pitchFamily="18" charset="0"/>
                <a:cs typeface="Times New Roman" pitchFamily="18" charset="0"/>
              </a:rPr>
              <a:t>возможно только по результатам аттестации, в том числе внеочередной</a:t>
            </a:r>
            <a:r>
              <a:rPr lang="ru-RU" sz="1350" dirty="0" smtClean="0">
                <a:latin typeface="Times New Roman" pitchFamily="18" charset="0"/>
                <a:cs typeface="Times New Roman" pitchFamily="18" charset="0"/>
              </a:rPr>
              <a:t>.</a:t>
            </a:r>
          </a:p>
          <a:p>
            <a:pPr algn="just" fontAlgn="auto">
              <a:spcAft>
                <a:spcPts val="0"/>
              </a:spcAft>
              <a:buFont typeface="Arial" pitchFamily="34" charset="0"/>
              <a:buChar char="•"/>
              <a:defRPr/>
            </a:pPr>
            <a:r>
              <a:rPr lang="ru-RU" sz="1350" dirty="0" smtClean="0">
                <a:latin typeface="Times New Roman" pitchFamily="18" charset="0"/>
                <a:cs typeface="Times New Roman" pitchFamily="18" charset="0"/>
              </a:rPr>
              <a:t>            При рассмотрении споров о применении взыскания, предусмотренного </a:t>
            </a:r>
            <a:r>
              <a:rPr lang="ru-RU" sz="1350" dirty="0" smtClean="0">
                <a:latin typeface="Times New Roman" pitchFamily="18" charset="0"/>
                <a:cs typeface="Times New Roman" pitchFamily="18" charset="0"/>
                <a:hlinkClick r:id="rId4"/>
              </a:rPr>
              <a:t>подпунктом "е.1" пункта 2 статьи 51</a:t>
            </a:r>
            <a:r>
              <a:rPr lang="ru-RU" sz="1350" dirty="0" smtClean="0">
                <a:latin typeface="Times New Roman" pitchFamily="18" charset="0"/>
                <a:cs typeface="Times New Roman" pitchFamily="18" charset="0"/>
              </a:rPr>
              <a:t> Федерального закона "О воинской обязанности и военной службе", необходимо учитывать, что оно применяется </a:t>
            </a:r>
            <a:r>
              <a:rPr lang="ru-RU" sz="1350" dirty="0" smtClean="0">
                <a:solidFill>
                  <a:srgbClr val="FF0000"/>
                </a:solidFill>
                <a:latin typeface="Times New Roman" pitchFamily="18" charset="0"/>
                <a:cs typeface="Times New Roman" pitchFamily="18" charset="0"/>
              </a:rPr>
              <a:t>не позднее одного месяца со дня поступления информации </a:t>
            </a:r>
            <a:r>
              <a:rPr lang="ru-RU" sz="1350" dirty="0" smtClean="0">
                <a:latin typeface="Times New Roman" pitchFamily="18" charset="0"/>
                <a:cs typeface="Times New Roman" pitchFamily="18" charset="0"/>
              </a:rPr>
              <a:t>о совершении военнослужащим коррупционного правонарушения лицу, обладающему правом применения указанного взыскания, не считая периода временной нетрудоспособности военнослужащего, пребывания его в отпуске, других случаев его отсутствия на службе по уважительным причинам, а также времени проведения проверки и рассмотрения ее материалов комиссией по соблюдению требований к служебному поведению федеральных государственных служащих и урегулированию конфликта интересов (аттестационной комиссией). При этом взыскание должно быть применено </a:t>
            </a:r>
            <a:r>
              <a:rPr lang="ru-RU" sz="1350" dirty="0" smtClean="0">
                <a:solidFill>
                  <a:srgbClr val="FF0000"/>
                </a:solidFill>
                <a:latin typeface="Times New Roman" pitchFamily="18" charset="0"/>
                <a:cs typeface="Times New Roman" pitchFamily="18" charset="0"/>
              </a:rPr>
              <a:t>не позднее шести месяцев со дня поступления информации о совершении коррупционного правонарушения.</a:t>
            </a:r>
          </a:p>
          <a:p>
            <a:pPr fontAlgn="auto">
              <a:spcAft>
                <a:spcPts val="0"/>
              </a:spcAft>
              <a:buFont typeface="Arial" pitchFamily="34" charset="0"/>
              <a:buChar char="•"/>
              <a:defRPr/>
            </a:pPr>
            <a:endParaRPr lang="ru-RU" sz="1350" dirty="0" smtClean="0"/>
          </a:p>
        </p:txBody>
      </p:sp>
    </p:spTree>
  </p:cSld>
  <p:clrMapOvr>
    <a:masterClrMapping/>
  </p:clrMapOvr>
  <p:transition spd="slow">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Содержимое 2"/>
          <p:cNvSpPr>
            <a:spLocks noGrp="1"/>
          </p:cNvSpPr>
          <p:nvPr>
            <p:ph idx="1"/>
          </p:nvPr>
        </p:nvSpPr>
        <p:spPr>
          <a:xfrm>
            <a:off x="457200" y="214313"/>
            <a:ext cx="8229600" cy="5911850"/>
          </a:xfrm>
        </p:spPr>
        <p:txBody>
          <a:bodyPr/>
          <a:lstStyle/>
          <a:p>
            <a:pPr algn="just"/>
            <a:r>
              <a:rPr lang="ru-RU" sz="1400" smtClean="0">
                <a:latin typeface="Times New Roman" pitchFamily="18" charset="0"/>
                <a:cs typeface="Times New Roman" pitchFamily="18" charset="0"/>
              </a:rPr>
              <a:t>            По смыслу Федерального закона "О воинской обязанности и военной службе", под актом о применении к военнослужащему взыскания - досрочного увольнения с военной службы по основанию, предусмотренному </a:t>
            </a:r>
            <a:r>
              <a:rPr lang="ru-RU" sz="1400" smtClean="0">
                <a:latin typeface="Times New Roman" pitchFamily="18" charset="0"/>
                <a:cs typeface="Times New Roman" pitchFamily="18" charset="0"/>
                <a:hlinkClick r:id="rId2"/>
              </a:rPr>
              <a:t>подпунктом "е.1" пункта 2 статьи 51</a:t>
            </a:r>
            <a:r>
              <a:rPr lang="ru-RU" sz="1400" smtClean="0">
                <a:latin typeface="Times New Roman" pitchFamily="18" charset="0"/>
                <a:cs typeface="Times New Roman" pitchFamily="18" charset="0"/>
              </a:rPr>
              <a:t> названного закона, понимается </a:t>
            </a:r>
            <a:r>
              <a:rPr lang="ru-RU" sz="1400" smtClean="0">
                <a:solidFill>
                  <a:srgbClr val="FF0000"/>
                </a:solidFill>
                <a:latin typeface="Times New Roman" pitchFamily="18" charset="0"/>
                <a:cs typeface="Times New Roman" pitchFamily="18" charset="0"/>
              </a:rPr>
              <a:t>приказ воинского должностного лица</a:t>
            </a:r>
            <a:r>
              <a:rPr lang="ru-RU" sz="1400" smtClean="0">
                <a:latin typeface="Times New Roman" pitchFamily="18" charset="0"/>
                <a:cs typeface="Times New Roman" pitchFamily="18" charset="0"/>
              </a:rPr>
              <a:t>, обладающего правом его издания.</a:t>
            </a:r>
          </a:p>
          <a:p>
            <a:pPr algn="just"/>
            <a:r>
              <a:rPr lang="ru-RU" sz="1400" smtClean="0">
                <a:latin typeface="Times New Roman" pitchFamily="18" charset="0"/>
                <a:cs typeface="Times New Roman" pitchFamily="18" charset="0"/>
              </a:rPr>
              <a:t>        45. Судам следует учитывать, что признание офицеров или прапорщиков (мичманов) </a:t>
            </a:r>
            <a:r>
              <a:rPr lang="ru-RU" sz="1400" smtClean="0">
                <a:solidFill>
                  <a:srgbClr val="FF0000"/>
                </a:solidFill>
                <a:latin typeface="Times New Roman" pitchFamily="18" charset="0"/>
                <a:cs typeface="Times New Roman" pitchFamily="18" charset="0"/>
              </a:rPr>
              <a:t>ограниченно годными к военной службе </a:t>
            </a:r>
            <a:r>
              <a:rPr lang="ru-RU" sz="1400" smtClean="0">
                <a:latin typeface="Times New Roman" pitchFamily="18" charset="0"/>
                <a:cs typeface="Times New Roman" pitchFamily="18" charset="0"/>
              </a:rPr>
              <a:t>на основании </a:t>
            </a:r>
            <a:r>
              <a:rPr lang="ru-RU" sz="1400" smtClean="0">
                <a:latin typeface="Times New Roman" pitchFamily="18" charset="0"/>
                <a:cs typeface="Times New Roman" pitchFamily="18" charset="0"/>
                <a:hlinkClick r:id="rId3"/>
              </a:rPr>
              <a:t>подпункта "б" пункта 3 статьи 51</a:t>
            </a:r>
            <a:r>
              <a:rPr lang="ru-RU" sz="1400" smtClean="0">
                <a:latin typeface="Times New Roman" pitchFamily="18" charset="0"/>
                <a:cs typeface="Times New Roman" pitchFamily="18" charset="0"/>
              </a:rPr>
              <a:t> Федерального закона "О воинской обязанности и военной службе" </a:t>
            </a:r>
            <a:r>
              <a:rPr lang="ru-RU" sz="1400" smtClean="0">
                <a:solidFill>
                  <a:srgbClr val="FF0000"/>
                </a:solidFill>
                <a:latin typeface="Times New Roman" pitchFamily="18" charset="0"/>
                <a:cs typeface="Times New Roman" pitchFamily="18" charset="0"/>
              </a:rPr>
              <a:t>не предполагает принуждение </a:t>
            </a:r>
            <a:r>
              <a:rPr lang="ru-RU" sz="1400" smtClean="0">
                <a:latin typeface="Times New Roman" pitchFamily="18" charset="0"/>
                <a:cs typeface="Times New Roman" pitchFamily="18" charset="0"/>
              </a:rPr>
              <a:t>их к дальнейшему прохождению военной службы, поскольку решение вопроса о сохранении или прекращении статуса таких военнослужащих зависит от их свободного волеизъявления. В случае увольнения с военной службы, если общая продолжительность военной службы составляет 10 лет и более, такие военнослужащие не могут быть без их согласия сняты с учета в качестве нуждающихся в жилых помещениях по последнему перед увольнением месту военной службы и обеспечиваются жилищной субсидией или жилыми помещениями в порядке, предусмотренном </a:t>
            </a:r>
            <a:r>
              <a:rPr lang="ru-RU" sz="1400" smtClean="0">
                <a:latin typeface="Times New Roman" pitchFamily="18" charset="0"/>
                <a:cs typeface="Times New Roman" pitchFamily="18" charset="0"/>
                <a:hlinkClick r:id="rId4"/>
              </a:rPr>
              <a:t>Федеральным законом</a:t>
            </a:r>
            <a:r>
              <a:rPr lang="ru-RU" sz="1400" smtClean="0">
                <a:latin typeface="Times New Roman" pitchFamily="18" charset="0"/>
                <a:cs typeface="Times New Roman" pitchFamily="18" charset="0"/>
              </a:rPr>
              <a:t> "О статусе военнослужащих" для военнослужащих.</a:t>
            </a:r>
          </a:p>
          <a:p>
            <a:pPr algn="just"/>
            <a:r>
              <a:rPr lang="ru-RU" sz="1400" smtClean="0">
                <a:latin typeface="Times New Roman" pitchFamily="18" charset="0"/>
                <a:cs typeface="Times New Roman" pitchFamily="18" charset="0"/>
              </a:rPr>
              <a:t>        При этом признание военно-врачебной комиссией военнослужащего ограниченно годным к военной службе </a:t>
            </a:r>
            <a:r>
              <a:rPr lang="ru-RU" sz="1400" smtClean="0">
                <a:solidFill>
                  <a:srgbClr val="FF0000"/>
                </a:solidFill>
                <a:latin typeface="Times New Roman" pitchFamily="18" charset="0"/>
                <a:cs typeface="Times New Roman" pitchFamily="18" charset="0"/>
              </a:rPr>
              <a:t>дает ему право, но не обязывает досрочно увольняться </a:t>
            </a:r>
            <a:r>
              <a:rPr lang="ru-RU" sz="1400" smtClean="0">
                <a:latin typeface="Times New Roman" pitchFamily="18" charset="0"/>
                <a:cs typeface="Times New Roman" pitchFamily="18" charset="0"/>
              </a:rPr>
              <a:t>с военной службы и не лишает его права продолжать военную службу на должности, позволяющей выполнять соответствующие состоянию здоровья общие, должностные и специальные обязанности. В связи с этим военнослужащие, принявшие решение продолжить военную службу, обеспечиваются жилыми помещениями в общем порядке в соответствии с существующей очередностью федеральными органами исполнительной власти, в которых федеральным законом предусмотрена военная служба.</a:t>
            </a:r>
          </a:p>
          <a:p>
            <a:pPr algn="just"/>
            <a:r>
              <a:rPr lang="ru-RU" sz="1400" smtClean="0">
                <a:latin typeface="Times New Roman" pitchFamily="18" charset="0"/>
                <a:cs typeface="Times New Roman" pitchFamily="18" charset="0"/>
              </a:rPr>
              <a:t>         47. При проверке законности и обоснованности действий воинских должностных лиц, связанных с увольнением военнослужащего с военной службы по собственному желанию, судам необходимо учитывать, что согласно </a:t>
            </a:r>
            <a:r>
              <a:rPr lang="ru-RU" sz="1400" smtClean="0">
                <a:latin typeface="Times New Roman" pitchFamily="18" charset="0"/>
                <a:cs typeface="Times New Roman" pitchFamily="18" charset="0"/>
                <a:hlinkClick r:id="rId5"/>
              </a:rPr>
              <a:t>пункту 6 статьи 51</a:t>
            </a:r>
            <a:r>
              <a:rPr lang="ru-RU" sz="1400" smtClean="0">
                <a:latin typeface="Times New Roman" pitchFamily="18" charset="0"/>
                <a:cs typeface="Times New Roman" pitchFamily="18" charset="0"/>
              </a:rPr>
              <a:t> Федерального закона "О воинской обязанности и военной службе" </a:t>
            </a:r>
            <a:r>
              <a:rPr lang="ru-RU" sz="1400" smtClean="0">
                <a:solidFill>
                  <a:srgbClr val="FF0000"/>
                </a:solidFill>
                <a:latin typeface="Times New Roman" pitchFamily="18" charset="0"/>
                <a:cs typeface="Times New Roman" pitchFamily="18" charset="0"/>
              </a:rPr>
              <a:t>военнослужащий по заключению аттестационной комиссии может быть уволен</a:t>
            </a:r>
            <a:r>
              <a:rPr lang="ru-RU" sz="1400" smtClean="0">
                <a:latin typeface="Times New Roman" pitchFamily="18" charset="0"/>
                <a:cs typeface="Times New Roman" pitchFamily="18" charset="0"/>
              </a:rPr>
              <a:t> с военной службы досрочно по собственному желанию при наличии у него уважительных причин.</a:t>
            </a:r>
          </a:p>
          <a:p>
            <a:pPr algn="just"/>
            <a:endParaRPr lang="ru-RU" sz="1400" smtClean="0">
              <a:latin typeface="Times New Roman" pitchFamily="18" charset="0"/>
              <a:cs typeface="Times New Roman" pitchFamily="18" charset="0"/>
            </a:endParaRPr>
          </a:p>
        </p:txBody>
      </p:sp>
    </p:spTree>
  </p:cSld>
  <p:clrMapOvr>
    <a:masterClrMapping/>
  </p:clrMapOvr>
  <p:transition spd="slow">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313"/>
            <a:ext cx="8229600" cy="5911850"/>
          </a:xfrm>
        </p:spPr>
        <p:txBody>
          <a:bodyPr rtlCol="0">
            <a:normAutofit fontScale="25000" lnSpcReduction="20000"/>
          </a:bodyPr>
          <a:lstStyle/>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Под уважительными причинами понимаются обстоятельства, которые объективно не позволяют военнослужащему в полном объеме выполнять условия заключенного контракта.</a:t>
            </a:r>
          </a:p>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Поданный военнослужащим рапорт и соответствующее заключение аттестационной комиссии </a:t>
            </a:r>
            <a:r>
              <a:rPr lang="ru-RU" sz="5600" dirty="0" smtClean="0">
                <a:solidFill>
                  <a:srgbClr val="FF0000"/>
                </a:solidFill>
                <a:latin typeface="Times New Roman" pitchFamily="18" charset="0"/>
                <a:cs typeface="Times New Roman" pitchFamily="18" charset="0"/>
              </a:rPr>
              <a:t>не являются безусловными основаниями для увольнения </a:t>
            </a:r>
            <a:r>
              <a:rPr lang="ru-RU" sz="5600" dirty="0" smtClean="0">
                <a:latin typeface="Times New Roman" pitchFamily="18" charset="0"/>
                <a:cs typeface="Times New Roman" pitchFamily="18" charset="0"/>
              </a:rPr>
              <a:t>по собственному желанию, поскольку решение данного вопроса отнесено к полномочиям соответствующего воинского должностного лица.</a:t>
            </a:r>
          </a:p>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48. Военнослужащие, имеющие право на обеспечение жилищными субсидиями или жилыми помещениями по договору социального найма или в собственность, </a:t>
            </a:r>
            <a:r>
              <a:rPr lang="ru-RU" sz="5600" dirty="0" smtClean="0">
                <a:solidFill>
                  <a:srgbClr val="FF0000"/>
                </a:solidFill>
                <a:latin typeface="Times New Roman" pitchFamily="18" charset="0"/>
                <a:cs typeface="Times New Roman" pitchFamily="18" charset="0"/>
              </a:rPr>
              <a:t>не могут быть уволены </a:t>
            </a:r>
            <a:r>
              <a:rPr lang="ru-RU" sz="5600" dirty="0" smtClean="0">
                <a:latin typeface="Times New Roman" pitchFamily="18" charset="0"/>
                <a:cs typeface="Times New Roman" pitchFamily="18" charset="0"/>
              </a:rPr>
              <a:t>с военной службы с оставлением их на учете нуждающихся в жилых помещениях по последнему месту военной службы при отсутствии их согласия на такое увольнение.</a:t>
            </a:r>
          </a:p>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В случаях когда указанные военнослужащие, настаивая на досрочном увольнении с военной службы, </a:t>
            </a:r>
            <a:r>
              <a:rPr lang="ru-RU" sz="5600" dirty="0" smtClean="0">
                <a:solidFill>
                  <a:srgbClr val="FF0000"/>
                </a:solidFill>
                <a:latin typeface="Times New Roman" pitchFamily="18" charset="0"/>
                <a:cs typeface="Times New Roman" pitchFamily="18" charset="0"/>
              </a:rPr>
              <a:t>согласились уволиться с военной службы</a:t>
            </a:r>
            <a:r>
              <a:rPr lang="ru-RU" sz="5600" dirty="0" smtClean="0">
                <a:latin typeface="Times New Roman" pitchFamily="18" charset="0"/>
                <a:cs typeface="Times New Roman" pitchFamily="18" charset="0"/>
              </a:rPr>
              <a:t>, оснований для их последующего восстановления на военной службе для обеспечения жилищной субсидией или жилым помещением не имеется, поскольку в этом случае требования </a:t>
            </a:r>
            <a:r>
              <a:rPr lang="ru-RU" sz="5600" dirty="0" smtClean="0">
                <a:latin typeface="Times New Roman" pitchFamily="18" charset="0"/>
                <a:cs typeface="Times New Roman" pitchFamily="18" charset="0"/>
                <a:hlinkClick r:id="rId2"/>
              </a:rPr>
              <a:t>пункта 1 статьи 23</a:t>
            </a:r>
            <a:r>
              <a:rPr lang="ru-RU" sz="5600" dirty="0" smtClean="0">
                <a:latin typeface="Times New Roman" pitchFamily="18" charset="0"/>
                <a:cs typeface="Times New Roman" pitchFamily="18" charset="0"/>
              </a:rPr>
              <a:t> Федерального закона "О статусе военнослужащих" </a:t>
            </a:r>
            <a:r>
              <a:rPr lang="ru-RU" sz="5600" dirty="0" smtClean="0">
                <a:solidFill>
                  <a:srgbClr val="FF0000"/>
                </a:solidFill>
                <a:latin typeface="Times New Roman" pitchFamily="18" charset="0"/>
                <a:cs typeface="Times New Roman" pitchFamily="18" charset="0"/>
              </a:rPr>
              <a:t>не нарушаются</a:t>
            </a:r>
            <a:r>
              <a:rPr lang="ru-RU" sz="5600" dirty="0" smtClean="0">
                <a:latin typeface="Times New Roman" pitchFamily="18" charset="0"/>
                <a:cs typeface="Times New Roman" pitchFamily="18" charset="0"/>
              </a:rPr>
              <a:t>.</a:t>
            </a:r>
          </a:p>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Если такие военнослужащие не соглашаются с увольнением их с военной службы без предоставления жилищной субсидии или жилого помещения, суд отказывает в удовлетворении их требований об увольнении с военной службы, поскольку указанные лица в соответствии с законом не могут быть уволены с военной службы.</a:t>
            </a:r>
          </a:p>
          <a:p>
            <a:pPr algn="just" fontAlgn="auto">
              <a:spcAft>
                <a:spcPts val="0"/>
              </a:spcAft>
              <a:buFont typeface="Arial" pitchFamily="34" charset="0"/>
              <a:buChar char="•"/>
              <a:defRPr/>
            </a:pPr>
            <a:r>
              <a:rPr lang="ru-RU" sz="5600" dirty="0" smtClean="0">
                <a:latin typeface="Times New Roman" pitchFamily="18" charset="0"/>
                <a:cs typeface="Times New Roman" pitchFamily="18" charset="0"/>
              </a:rPr>
              <a:t>               Исходя из положений </a:t>
            </a:r>
            <a:r>
              <a:rPr lang="ru-RU" sz="5600" dirty="0" smtClean="0">
                <a:latin typeface="Times New Roman" pitchFamily="18" charset="0"/>
                <a:cs typeface="Times New Roman" pitchFamily="18" charset="0"/>
                <a:hlinkClick r:id="rId3"/>
              </a:rPr>
              <a:t>абзаца четырнадцатого пункта 1 статьи 15</a:t>
            </a:r>
            <a:r>
              <a:rPr lang="ru-RU" sz="5600" dirty="0" smtClean="0">
                <a:latin typeface="Times New Roman" pitchFamily="18" charset="0"/>
                <a:cs typeface="Times New Roman" pitchFamily="18" charset="0"/>
              </a:rPr>
              <a:t>, </a:t>
            </a:r>
            <a:r>
              <a:rPr lang="ru-RU" sz="5600" dirty="0" smtClean="0">
                <a:latin typeface="Times New Roman" pitchFamily="18" charset="0"/>
                <a:cs typeface="Times New Roman" pitchFamily="18" charset="0"/>
                <a:hlinkClick r:id="rId4"/>
              </a:rPr>
              <a:t>абзаца второго пункта 1 статьи 23</a:t>
            </a:r>
            <a:r>
              <a:rPr lang="ru-RU" sz="5600" dirty="0" smtClean="0">
                <a:latin typeface="Times New Roman" pitchFamily="18" charset="0"/>
                <a:cs typeface="Times New Roman" pitchFamily="18" charset="0"/>
              </a:rPr>
              <a:t> Федерального закона "О статусе военнослужащих", </a:t>
            </a:r>
            <a:r>
              <a:rPr lang="ru-RU" sz="5600" dirty="0" smtClean="0">
                <a:latin typeface="Times New Roman" pitchFamily="18" charset="0"/>
                <a:cs typeface="Times New Roman" pitchFamily="18" charset="0"/>
                <a:hlinkClick r:id="rId5"/>
              </a:rPr>
              <a:t>пункта 17 статьи 34</a:t>
            </a:r>
            <a:r>
              <a:rPr lang="ru-RU" sz="5600" dirty="0" smtClean="0">
                <a:latin typeface="Times New Roman" pitchFamily="18" charset="0"/>
                <a:cs typeface="Times New Roman" pitchFamily="18" charset="0"/>
              </a:rPr>
              <a:t> Положения о порядке прохождения военной службы при разрешении споров о правомерности увольнения с военной службы военнослужащих, обеспеченных служебными жилыми помещениями, до реализации ими права на жилище по избранному постоянному месту жительства, отличному от места военной службы, суды должны учитывать условия заключенного военнослужащими договора найма служебного жилого помещения (жилищного договора) и другие заслуживающие внимание обстоятельства.</a:t>
            </a:r>
          </a:p>
          <a:p>
            <a:pPr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5"/>
            <a:ext cx="8229600" cy="6429375"/>
          </a:xfrm>
        </p:spPr>
        <p:txBody>
          <a:bodyPr rtlCol="0">
            <a:normAutofit fontScale="55000" lnSpcReduction="20000"/>
          </a:bodyPr>
          <a:lstStyle/>
          <a:p>
            <a:pPr algn="just" fontAlgn="auto">
              <a:spcAft>
                <a:spcPts val="0"/>
              </a:spcAft>
              <a:buFont typeface="Arial" pitchFamily="34" charset="0"/>
              <a:buChar char="•"/>
              <a:defRPr/>
            </a:pPr>
            <a:r>
              <a:rPr lang="ru-RU" dirty="0" smtClean="0">
                <a:latin typeface="Times New Roman" pitchFamily="18" charset="0"/>
                <a:cs typeface="Times New Roman" pitchFamily="18" charset="0"/>
              </a:rPr>
              <a:t>             49. В силу </a:t>
            </a:r>
            <a:r>
              <a:rPr lang="ru-RU" dirty="0" smtClean="0">
                <a:latin typeface="Times New Roman" pitchFamily="18" charset="0"/>
                <a:cs typeface="Times New Roman" pitchFamily="18" charset="0"/>
                <a:hlinkClick r:id="rId2"/>
              </a:rPr>
              <a:t>пункта 16 статьи 34</a:t>
            </a:r>
            <a:r>
              <a:rPr lang="ru-RU" dirty="0" smtClean="0">
                <a:latin typeface="Times New Roman" pitchFamily="18" charset="0"/>
                <a:cs typeface="Times New Roman" pitchFamily="18" charset="0"/>
              </a:rPr>
              <a:t> Положения о порядке прохождения военной службы военнослужащий, уволенный с военной службы, на день исключения из списков личного состава воинской части должен быть полностью обеспечен установленным денежным довольствием, продовольственным и вещевым обеспечением. </a:t>
            </a:r>
            <a:r>
              <a:rPr lang="ru-RU" dirty="0" smtClean="0">
                <a:solidFill>
                  <a:srgbClr val="FF0000"/>
                </a:solidFill>
                <a:latin typeface="Times New Roman" pitchFamily="18" charset="0"/>
                <a:cs typeface="Times New Roman" pitchFamily="18" charset="0"/>
              </a:rPr>
              <a:t>До проведения с военнослужащим всех необходимых расчетов он из списков личного состава воинской части без его согласия не исключается.</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 случае если нарушение прав военнослужащего </a:t>
            </a:r>
            <a:r>
              <a:rPr lang="ru-RU" dirty="0" smtClean="0">
                <a:solidFill>
                  <a:srgbClr val="FF0000"/>
                </a:solidFill>
                <a:latin typeface="Times New Roman" pitchFamily="18" charset="0"/>
                <a:cs typeface="Times New Roman" pitchFamily="18" charset="0"/>
              </a:rPr>
              <a:t>может быть устранено без </a:t>
            </a:r>
            <a:r>
              <a:rPr lang="ru-RU" dirty="0" smtClean="0">
                <a:latin typeface="Times New Roman" pitchFamily="18" charset="0"/>
                <a:cs typeface="Times New Roman" pitchFamily="18" charset="0"/>
              </a:rPr>
              <a:t>восстановления его на военной службе или в списке личного состава воинской части, судом выносится решение </a:t>
            </a:r>
            <a:r>
              <a:rPr lang="ru-RU" dirty="0" smtClean="0">
                <a:solidFill>
                  <a:srgbClr val="FF0000"/>
                </a:solidFill>
                <a:latin typeface="Times New Roman" pitchFamily="18" charset="0"/>
                <a:cs typeface="Times New Roman" pitchFamily="18" charset="0"/>
              </a:rPr>
              <a:t>только об устранении допущенного нарушения</a:t>
            </a:r>
            <a:r>
              <a:rPr lang="ru-RU" dirty="0" smtClean="0">
                <a:latin typeface="Times New Roman" pitchFamily="18" charset="0"/>
                <a:cs typeface="Times New Roman" pitchFamily="18" charset="0"/>
              </a:rPr>
              <a:t>.</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50. В случае признания судом увольнения с военной службы необоснованным военнослужащий в соответствии с </a:t>
            </a:r>
            <a:r>
              <a:rPr lang="ru-RU" dirty="0" smtClean="0">
                <a:latin typeface="Times New Roman" pitchFamily="18" charset="0"/>
                <a:cs typeface="Times New Roman" pitchFamily="18" charset="0"/>
                <a:hlinkClick r:id="rId3"/>
              </a:rPr>
              <a:t>пунктом 2 статьи 23</a:t>
            </a:r>
            <a:r>
              <a:rPr lang="ru-RU" dirty="0" smtClean="0">
                <a:latin typeface="Times New Roman" pitchFamily="18" charset="0"/>
                <a:cs typeface="Times New Roman" pitchFamily="18" charset="0"/>
              </a:rPr>
              <a:t> Федерального закона "О статусе военнослужащих" подлежит восстановлению на военной службе в прежней (или с его согласия - равной или не ниже) должности с возмещением всех причиненных убытков.         Причиненный таким увольнением моральный вред подлежит возмещению по решению суда на основании волеизъявления военнослужащего. Восстановление на военной службе производится путем отмены приказа об увольнении военнослужащего с военной службы. Отмена приказа об увольнении военнослужащего с военной службы производится воинским должностным лицом, издавшим приказ, или его прямым начальником. При этом признание военнослужащего не годным по состоянию здоровья к военной службе, истечение срока заключенного контракта или достижение им предельного возраста пребывания на военной службе на момент судебного разбирательства не может служить препятствием к принятию такого решения.</a:t>
            </a:r>
          </a:p>
          <a:p>
            <a:pPr fontAlgn="auto">
              <a:spcAft>
                <a:spcPts val="0"/>
              </a:spcAft>
              <a:buFont typeface="Arial" pitchFamily="34" charset="0"/>
              <a:buChar char="•"/>
              <a:defRPr/>
            </a:pPr>
            <a:r>
              <a:rPr lang="ru-RU" dirty="0" smtClean="0">
                <a:latin typeface="Times New Roman" pitchFamily="18" charset="0"/>
                <a:cs typeface="Times New Roman" pitchFamily="18" charset="0"/>
              </a:rPr>
              <a:t>Председатель Верховного Суда</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Российской Федерации</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В.М. Лебедев</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a:t>
            </a:r>
          </a:p>
          <a:p>
            <a:pPr fontAlgn="auto">
              <a:spcAft>
                <a:spcPts val="0"/>
              </a:spcAft>
              <a:buFont typeface="Arial" pitchFamily="34" charset="0"/>
              <a:buChar char="•"/>
              <a:defRPr/>
            </a:pPr>
            <a:r>
              <a:rPr lang="ru-RU" dirty="0" smtClean="0">
                <a:latin typeface="Times New Roman" pitchFamily="18" charset="0"/>
                <a:cs typeface="Times New Roman" pitchFamily="18" charset="0"/>
              </a:rPr>
              <a:t>Секретарь Пленума,</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судья Верховного Суда</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Российской Федерации</a:t>
            </a:r>
          </a:p>
          <a:p>
            <a:pPr algn="just" fontAlgn="auto">
              <a:spcAft>
                <a:spcPts val="0"/>
              </a:spcAft>
              <a:buFont typeface="Arial" pitchFamily="34" charset="0"/>
              <a:buChar char="•"/>
              <a:defRPr/>
            </a:pPr>
            <a:r>
              <a:rPr lang="ru-RU" dirty="0" smtClean="0">
                <a:latin typeface="Times New Roman" pitchFamily="18" charset="0"/>
                <a:cs typeface="Times New Roman" pitchFamily="18" charset="0"/>
              </a:rPr>
              <a:t>                                                                                                                                   В.В. </a:t>
            </a:r>
            <a:r>
              <a:rPr lang="ru-RU" dirty="0" err="1" smtClean="0">
                <a:latin typeface="Times New Roman" pitchFamily="18" charset="0"/>
                <a:cs typeface="Times New Roman" pitchFamily="18" charset="0"/>
              </a:rPr>
              <a:t>Момотов</a:t>
            </a:r>
            <a:endParaRPr lang="ru-RU" dirty="0" smtClean="0">
              <a:latin typeface="Times New Roman" pitchFamily="18" charset="0"/>
              <a:cs typeface="Times New Roman" pitchFamily="18" charset="0"/>
            </a:endParaRPr>
          </a:p>
          <a:p>
            <a:pPr algn="just" fontAlgn="auto">
              <a:spcAft>
                <a:spcPts val="0"/>
              </a:spcAft>
              <a:buFont typeface="Arial" pitchFamily="34" charset="0"/>
              <a:buChar char="•"/>
              <a:defRPr/>
            </a:pPr>
            <a:endParaRPr lang="ru-RU" dirty="0" smtClean="0"/>
          </a:p>
        </p:txBody>
      </p:sp>
    </p:spTree>
  </p:cSld>
  <p:clrMapOvr>
    <a:masterClrMapping/>
  </p:clrMapOvr>
  <p:transition spd="slow">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3287</TotalTime>
  <Words>626</Words>
  <Application>Microsoft Office PowerPoint</Application>
  <PresentationFormat>Экран (4:3)</PresentationFormat>
  <Paragraphs>103</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Поток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Кадровая работа</dc:title>
  <dc:creator>ASUSK50IJ</dc:creator>
  <cp:lastModifiedBy>1</cp:lastModifiedBy>
  <cp:revision>271</cp:revision>
  <cp:lastPrinted>2014-02-07T10:36:46Z</cp:lastPrinted>
  <dcterms:modified xsi:type="dcterms:W3CDTF">2014-09-27T07:43:02Z</dcterms:modified>
</cp:coreProperties>
</file>