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661E41F8-6019-46E5-8270-6D4619A9A8FC}" type="datetimeFigureOut">
              <a:rPr lang="ru-RU"/>
              <a:pPr>
                <a:defRPr/>
              </a:pPr>
              <a:t>03.10.2010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C36C4DFB-8245-42D4-8DD1-7AC38B245F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Разрешение на строительство № </a:t>
            </a:r>
            <a:r>
              <a:rPr lang="en-US" smtClean="0"/>
              <a:t>RU78152000-</a:t>
            </a:r>
            <a:r>
              <a:rPr lang="ru-RU" smtClean="0"/>
              <a:t>103/1 от 30.10.2009 г.</a:t>
            </a:r>
          </a:p>
        </p:txBody>
      </p:sp>
      <p:sp>
        <p:nvSpPr>
          <p:cNvPr id="15364" name="Номер слайда 3"/>
          <p:cNvSpPr txBox="1">
            <a:spLocks noGrp="1"/>
          </p:cNvSpPr>
          <p:nvPr/>
        </p:nvSpPr>
        <p:spPr bwMode="auto">
          <a:xfrm>
            <a:off x="3883025" y="8683625"/>
            <a:ext cx="2973388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942" tIns="45972" rIns="91942" bIns="45972" anchor="b"/>
          <a:lstStyle/>
          <a:p>
            <a:pPr algn="r"/>
            <a:fld id="{64FC3C20-D896-4364-8BA8-25EF0885FA15}" type="slidenum">
              <a:rPr lang="ru-RU" sz="1200">
                <a:latin typeface="Calibri" charset="-52"/>
              </a:rPr>
              <a:pPr algn="r"/>
              <a:t>1</a:t>
            </a:fld>
            <a:endParaRPr lang="ru-RU" sz="1200">
              <a:latin typeface="Calibri" charset="-5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Разрешение на строительство № </a:t>
            </a:r>
            <a:r>
              <a:rPr lang="en-US" smtClean="0"/>
              <a:t>RU</a:t>
            </a:r>
            <a:r>
              <a:rPr lang="ru-RU" smtClean="0"/>
              <a:t>25304000-24/2010 от 31.03.2010 г.</a:t>
            </a:r>
          </a:p>
        </p:txBody>
      </p:sp>
      <p:sp>
        <p:nvSpPr>
          <p:cNvPr id="1638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6E3DA35-2198-48EE-AFED-26C3A063517C}" type="slidenum">
              <a:rPr lang="ru-RU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ru-RU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Разрешение на строительство № </a:t>
            </a:r>
            <a:r>
              <a:rPr lang="en-US" smtClean="0"/>
              <a:t>RU</a:t>
            </a:r>
            <a:r>
              <a:rPr lang="ru-RU" smtClean="0"/>
              <a:t>25304000</a:t>
            </a:r>
            <a:r>
              <a:rPr lang="en-US" smtClean="0"/>
              <a:t>-</a:t>
            </a:r>
            <a:r>
              <a:rPr lang="ru-RU" smtClean="0"/>
              <a:t>03 от 15.01.2009 г.</a:t>
            </a:r>
          </a:p>
        </p:txBody>
      </p:sp>
      <p:sp>
        <p:nvSpPr>
          <p:cNvPr id="174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D14A40D-97CC-4EF1-AE21-56B1B14B68D4}" type="slidenum">
              <a:rPr lang="ru-RU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ru-RU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Разрешение на строительство № </a:t>
            </a:r>
            <a:r>
              <a:rPr lang="en-US" smtClean="0"/>
              <a:t>RU</a:t>
            </a:r>
            <a:r>
              <a:rPr lang="ru-RU" smtClean="0"/>
              <a:t>25304000</a:t>
            </a:r>
            <a:r>
              <a:rPr lang="en-US" smtClean="0"/>
              <a:t>-</a:t>
            </a:r>
            <a:r>
              <a:rPr lang="ru-RU" smtClean="0"/>
              <a:t>02 от 15.01.2009 г.</a:t>
            </a:r>
          </a:p>
        </p:txBody>
      </p:sp>
      <p:sp>
        <p:nvSpPr>
          <p:cNvPr id="1843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D305DBC-835F-4B76-B637-5A7CBB3C6DDD}" type="slidenum">
              <a:rPr lang="ru-RU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ru-RU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Разрешение на строительство № </a:t>
            </a:r>
            <a:r>
              <a:rPr lang="en-US" smtClean="0"/>
              <a:t>RU</a:t>
            </a:r>
            <a:r>
              <a:rPr lang="ru-RU" smtClean="0"/>
              <a:t>25304000</a:t>
            </a:r>
            <a:r>
              <a:rPr lang="en-US" smtClean="0"/>
              <a:t>-</a:t>
            </a:r>
            <a:r>
              <a:rPr lang="ru-RU" smtClean="0"/>
              <a:t>04 от 15.01.2009 г.</a:t>
            </a:r>
          </a:p>
        </p:txBody>
      </p:sp>
      <p:sp>
        <p:nvSpPr>
          <p:cNvPr id="1946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3C028BD-CAAC-4F7C-B369-A67F306E7C20}" type="slidenum">
              <a:rPr lang="ru-RU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ru-RU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Разрешение на строительство № </a:t>
            </a:r>
            <a:r>
              <a:rPr lang="en-US" smtClean="0"/>
              <a:t>RU</a:t>
            </a:r>
            <a:r>
              <a:rPr lang="ru-RU" smtClean="0"/>
              <a:t>25304000</a:t>
            </a:r>
            <a:r>
              <a:rPr lang="en-US" smtClean="0"/>
              <a:t>-</a:t>
            </a:r>
            <a:r>
              <a:rPr lang="ru-RU" smtClean="0"/>
              <a:t>05 от 23.01.2009 г.</a:t>
            </a:r>
          </a:p>
        </p:txBody>
      </p:sp>
      <p:sp>
        <p:nvSpPr>
          <p:cNvPr id="2048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94C49E0-CCBB-49BF-9270-B5B229FF3C8B}" type="slidenum">
              <a:rPr lang="ru-RU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ru-RU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Разрешение на строительство № </a:t>
            </a:r>
            <a:r>
              <a:rPr lang="en-US" smtClean="0"/>
              <a:t>RU</a:t>
            </a:r>
            <a:r>
              <a:rPr lang="ru-RU" smtClean="0"/>
              <a:t>25304000</a:t>
            </a:r>
            <a:r>
              <a:rPr lang="en-US" smtClean="0"/>
              <a:t>-</a:t>
            </a:r>
            <a:r>
              <a:rPr lang="ru-RU" smtClean="0"/>
              <a:t>41/2010 от 12.04.2010 г.</a:t>
            </a:r>
          </a:p>
        </p:txBody>
      </p:sp>
      <p:sp>
        <p:nvSpPr>
          <p:cNvPr id="2150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77B4C23-6089-4C51-9593-4BB7677B4FDC}" type="slidenum">
              <a:rPr lang="ru-RU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ru-RU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Разрешение на строительство № </a:t>
            </a:r>
            <a:r>
              <a:rPr lang="en-US" smtClean="0"/>
              <a:t>RU</a:t>
            </a:r>
            <a:r>
              <a:rPr lang="ru-RU" smtClean="0"/>
              <a:t>25304000</a:t>
            </a:r>
            <a:r>
              <a:rPr lang="en-US" smtClean="0"/>
              <a:t>-</a:t>
            </a:r>
            <a:r>
              <a:rPr lang="ru-RU" smtClean="0"/>
              <a:t>21/2010 от 31.03.2010 г.</a:t>
            </a:r>
          </a:p>
        </p:txBody>
      </p:sp>
      <p:sp>
        <p:nvSpPr>
          <p:cNvPr id="2253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DAE1C3A-5EF7-4A0E-A2E8-331C55E34956}" type="slidenum">
              <a:rPr lang="ru-RU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ru-RU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Разрешение на строительство № </a:t>
            </a:r>
            <a:r>
              <a:rPr lang="en-US" smtClean="0"/>
              <a:t>RU</a:t>
            </a:r>
            <a:r>
              <a:rPr lang="ru-RU" smtClean="0"/>
              <a:t>25304000-22/2010 от 31.03.2010 г.</a:t>
            </a:r>
          </a:p>
        </p:txBody>
      </p:sp>
      <p:sp>
        <p:nvSpPr>
          <p:cNvPr id="2355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B1A1EB7-23D5-4F3B-8384-4A3FCF387D2E}" type="slidenum">
              <a:rPr lang="ru-RU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ru-RU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Разрешение на строительство № </a:t>
            </a:r>
            <a:r>
              <a:rPr lang="en-US" smtClean="0"/>
              <a:t>RU</a:t>
            </a:r>
            <a:r>
              <a:rPr lang="ru-RU" smtClean="0"/>
              <a:t>25304000-23/2010 от 31.03.2010 г.</a:t>
            </a:r>
          </a:p>
        </p:txBody>
      </p:sp>
      <p:sp>
        <p:nvSpPr>
          <p:cNvPr id="2458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428F3EE-860B-4F7B-A5A8-11CE6820F859}" type="slidenum">
              <a:rPr lang="ru-RU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ru-RU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Разрешение на строительство № </a:t>
            </a:r>
            <a:r>
              <a:rPr lang="en-US" smtClean="0"/>
              <a:t>RU</a:t>
            </a:r>
            <a:r>
              <a:rPr lang="ru-RU" smtClean="0"/>
              <a:t>25304000-45/2010 от 26.04.2010 г.</a:t>
            </a:r>
          </a:p>
        </p:txBody>
      </p:sp>
      <p:sp>
        <p:nvSpPr>
          <p:cNvPr id="2560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D423D62-8127-4F2D-A166-1CAEE4C3181E}" type="slidenum">
              <a:rPr lang="ru-RU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ru-RU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Разрешение на строительство № </a:t>
            </a:r>
            <a:r>
              <a:rPr lang="en-US" smtClean="0"/>
              <a:t>RU</a:t>
            </a:r>
            <a:r>
              <a:rPr lang="ru-RU" smtClean="0"/>
              <a:t>25304000-51/2010 от 26.04.2010 г.</a:t>
            </a:r>
          </a:p>
        </p:txBody>
      </p:sp>
      <p:sp>
        <p:nvSpPr>
          <p:cNvPr id="2662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68874D8-2131-401B-87F8-CD31498BB93E}" type="slidenum">
              <a:rPr lang="ru-RU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ru-RU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49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636753-F473-438C-98EC-5EAD2BC35237}" type="datetimeFigureOut">
              <a:rPr lang="ru-RU"/>
              <a:pPr>
                <a:defRPr/>
              </a:pPr>
              <a:t>03.10.2010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635839-C84F-425F-BABC-915410EE5EA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0B246E-C3D5-4926-934B-7A6DD73D5908}" type="datetimeFigureOut">
              <a:rPr lang="ru-RU"/>
              <a:pPr>
                <a:defRPr/>
              </a:pPr>
              <a:t>03.10.2010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7B9998-CDF6-494A-85B9-C77CD2DF69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2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D61A38-F2C6-4268-8AA5-C9F0507D6EDE}" type="datetimeFigureOut">
              <a:rPr lang="ru-RU"/>
              <a:pPr>
                <a:defRPr/>
              </a:pPr>
              <a:t>03.10.2010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2B55AF-4283-4F59-8589-692559CF58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718378-DFFA-4842-A599-6B6CE3ADB662}" type="datetimeFigureOut">
              <a:rPr lang="ru-RU"/>
              <a:pPr>
                <a:defRPr/>
              </a:pPr>
              <a:t>03.10.2010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31DACF-E96A-4D07-9C63-EFAD30D563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B088FE-A98A-4676-92BE-A3AAE42503FC}" type="datetimeFigureOut">
              <a:rPr lang="ru-RU"/>
              <a:pPr>
                <a:defRPr/>
              </a:pPr>
              <a:t>03.10.2010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2D217-88DF-4FD0-9B09-CE03F47D432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7138B8-A7A4-4203-A951-A082740FE519}" type="datetimeFigureOut">
              <a:rPr lang="ru-RU"/>
              <a:pPr>
                <a:defRPr/>
              </a:pPr>
              <a:t>03.10.2010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3368B4-DFE8-4C65-8AE5-759DF7F7EC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B883FB-4429-4BC8-A2EE-E035C7EB5C76}" type="datetimeFigureOut">
              <a:rPr lang="ru-RU"/>
              <a:pPr>
                <a:defRPr/>
              </a:pPr>
              <a:t>03.10.2010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817A9-0FEB-4252-BE8B-9410D8D055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1" y="27307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5A3683-833B-4DA6-B631-4B4447846CE4}" type="datetimeFigureOut">
              <a:rPr lang="ru-RU"/>
              <a:pPr>
                <a:defRPr/>
              </a:pPr>
              <a:t>03.10.2010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B7C295-30F7-4E75-8FF0-4079A97D75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D52D9-68A3-44F1-9A95-F57501D5B160}" type="datetimeFigureOut">
              <a:rPr lang="ru-RU"/>
              <a:pPr>
                <a:defRPr/>
              </a:pPr>
              <a:t>03.10.2010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79E22C-7594-4C79-96A1-70C81036E3B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BD09F3-0593-4520-A709-29B109437929}" type="datetimeFigureOut">
              <a:rPr lang="ru-RU"/>
              <a:pPr>
                <a:defRPr/>
              </a:pPr>
              <a:t>03.10.2010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CB4830-23A2-46DF-8145-DAAEFC6F22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0" y="274662"/>
            <a:ext cx="22288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3" y="274662"/>
            <a:ext cx="653415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D4AD35-D772-4056-A3D5-33D240452B89}" type="datetimeFigureOut">
              <a:rPr lang="ru-RU"/>
              <a:pPr>
                <a:defRPr/>
              </a:pPr>
              <a:t>03.10.2010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141901-5BB6-4246-9C21-88A2FFF8B7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573A5FD-6B0D-4CA2-A3B9-C45E8DA90223}" type="datetimeFigureOut">
              <a:rPr lang="ru-RU"/>
              <a:pPr>
                <a:defRPr/>
              </a:pPr>
              <a:t>03.10.2010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B94E48F-9D4A-4AD2-A2DF-54BA2392C6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-5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-5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-5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-5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-5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-5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-5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-5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6"/>
          <p:cNvSpPr>
            <a:spLocks noChangeArrowheads="1"/>
          </p:cNvSpPr>
          <p:nvPr/>
        </p:nvSpPr>
        <p:spPr bwMode="auto">
          <a:xfrm>
            <a:off x="0" y="0"/>
            <a:ext cx="9144000" cy="1128713"/>
          </a:xfrm>
          <a:prstGeom prst="rect">
            <a:avLst/>
          </a:prstGeom>
          <a:solidFill>
            <a:srgbClr val="CCFFCC"/>
          </a:solidFill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endParaRPr lang="ru-RU" sz="1400" b="1">
              <a:solidFill>
                <a:srgbClr val="0070C0"/>
              </a:solidFill>
              <a:latin typeface="Calibri" charset="-52"/>
            </a:endParaRPr>
          </a:p>
          <a:p>
            <a:pPr marL="342900" indent="-342900" algn="ctr"/>
            <a:r>
              <a:rPr lang="ru-RU" b="1">
                <a:solidFill>
                  <a:srgbClr val="0070C0"/>
                </a:solidFill>
                <a:latin typeface="Calibri" charset="-52"/>
              </a:rPr>
              <a:t>Справка - доклад</a:t>
            </a:r>
          </a:p>
          <a:p>
            <a:pPr marL="342900" indent="-342900" algn="ctr"/>
            <a:r>
              <a:rPr lang="ru-RU" b="1">
                <a:solidFill>
                  <a:srgbClr val="0070C0"/>
                </a:solidFill>
                <a:latin typeface="Calibri" charset="-52"/>
              </a:rPr>
              <a:t>по строительству жилых домов в г.Владивосток в 2010 году</a:t>
            </a:r>
          </a:p>
          <a:p>
            <a:pPr marL="342900" indent="-342900" algn="ctr"/>
            <a:endParaRPr lang="ru-RU" b="1">
              <a:solidFill>
                <a:srgbClr val="0070C0"/>
              </a:solidFill>
              <a:latin typeface="Calibri" charset="-52"/>
            </a:endParaRPr>
          </a:p>
        </p:txBody>
      </p:sp>
      <p:sp>
        <p:nvSpPr>
          <p:cNvPr id="2051" name="Rectangle 6"/>
          <p:cNvSpPr>
            <a:spLocks noChangeArrowheads="1"/>
          </p:cNvSpPr>
          <p:nvPr/>
        </p:nvSpPr>
        <p:spPr bwMode="auto">
          <a:xfrm>
            <a:off x="0" y="723900"/>
            <a:ext cx="9144000" cy="6186488"/>
          </a:xfrm>
          <a:prstGeom prst="rect">
            <a:avLst/>
          </a:prstGeom>
          <a:gradFill rotWithShape="1">
            <a:gsLst>
              <a:gs pos="0">
                <a:srgbClr val="CCFFFF"/>
              </a:gs>
              <a:gs pos="100000">
                <a:srgbClr val="5E7676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/>
            <a:r>
              <a:rPr lang="ru-RU" i="1">
                <a:latin typeface="Calibri" charset="-52"/>
              </a:rPr>
              <a:t>       </a:t>
            </a:r>
          </a:p>
          <a:p>
            <a:pPr marL="342900" indent="-342900"/>
            <a:endParaRPr lang="ru-RU" i="1">
              <a:latin typeface="Calibri" charset="-52"/>
            </a:endParaRPr>
          </a:p>
          <a:p>
            <a:pPr marL="342900" indent="-342900"/>
            <a:r>
              <a:rPr lang="ru-RU" i="1">
                <a:latin typeface="Calibri" charset="-52"/>
              </a:rPr>
              <a:t>            </a:t>
            </a:r>
            <a:r>
              <a:rPr lang="ru-RU" b="1" i="1">
                <a:latin typeface="Calibri" charset="-52"/>
              </a:rPr>
              <a:t>Дальневосточный военный округ, г. Владивосток,</a:t>
            </a:r>
            <a:r>
              <a:rPr lang="ru-RU" i="1">
                <a:latin typeface="Calibri" charset="-52"/>
              </a:rPr>
              <a:t> р-н Снеговая Падь, 53 га.</a:t>
            </a:r>
          </a:p>
          <a:p>
            <a:pPr marL="342900" indent="-342900"/>
            <a:endParaRPr lang="ru-RU" i="1">
              <a:latin typeface="Calibri" charset="-52"/>
            </a:endParaRPr>
          </a:p>
          <a:p>
            <a:pPr marL="342900" indent="-342900"/>
            <a:r>
              <a:rPr lang="ru-RU" i="1">
                <a:latin typeface="Calibri" charset="-52"/>
              </a:rPr>
              <a:t>            На указанном земельном участке планируется строительство </a:t>
            </a:r>
            <a:r>
              <a:rPr lang="ru-RU" b="1" i="1">
                <a:latin typeface="Calibri" charset="-52"/>
              </a:rPr>
              <a:t>27</a:t>
            </a:r>
            <a:r>
              <a:rPr lang="ru-RU" i="1">
                <a:latin typeface="Calibri" charset="-52"/>
              </a:rPr>
              <a:t> жилых домов на </a:t>
            </a:r>
            <a:r>
              <a:rPr lang="ru-RU" b="1" i="1">
                <a:latin typeface="Calibri" charset="-52"/>
              </a:rPr>
              <a:t>6 041</a:t>
            </a:r>
            <a:r>
              <a:rPr lang="ru-RU" i="1">
                <a:latin typeface="Calibri" charset="-52"/>
              </a:rPr>
              <a:t> квартиру общей площадью </a:t>
            </a:r>
            <a:r>
              <a:rPr lang="ru-RU" b="1" i="1">
                <a:latin typeface="Calibri" charset="-52"/>
              </a:rPr>
              <a:t>365,9 </a:t>
            </a:r>
            <a:r>
              <a:rPr lang="ru-RU" i="1">
                <a:latin typeface="Calibri" charset="-52"/>
              </a:rPr>
              <a:t>тыс</a:t>
            </a:r>
            <a:r>
              <a:rPr lang="ru-RU" b="1" i="1">
                <a:latin typeface="Calibri" charset="-52"/>
              </a:rPr>
              <a:t>.</a:t>
            </a:r>
            <a:r>
              <a:rPr lang="ru-RU" i="1">
                <a:latin typeface="Calibri" charset="-52"/>
              </a:rPr>
              <a:t>кв.м.</a:t>
            </a:r>
          </a:p>
          <a:p>
            <a:pPr marL="342900" indent="-342900"/>
            <a:r>
              <a:rPr lang="ru-RU" i="1">
                <a:latin typeface="Calibri" charset="-52"/>
              </a:rPr>
              <a:t> </a:t>
            </a:r>
          </a:p>
          <a:p>
            <a:pPr marL="342900" indent="-342900"/>
            <a:r>
              <a:rPr lang="ru-RU" i="1">
                <a:latin typeface="Calibri" charset="-52"/>
              </a:rPr>
              <a:t>            </a:t>
            </a:r>
            <a:r>
              <a:rPr lang="ru-RU" b="1" i="1">
                <a:latin typeface="Calibri" charset="-52"/>
              </a:rPr>
              <a:t>В 2010 году </a:t>
            </a:r>
            <a:r>
              <a:rPr lang="ru-RU" i="1">
                <a:latin typeface="Calibri" charset="-52"/>
              </a:rPr>
              <a:t>запланировано к вводу </a:t>
            </a:r>
            <a:r>
              <a:rPr lang="ru-RU" b="1" i="1">
                <a:latin typeface="Calibri" charset="-52"/>
              </a:rPr>
              <a:t>17</a:t>
            </a:r>
            <a:r>
              <a:rPr lang="ru-RU" i="1">
                <a:latin typeface="Calibri" charset="-52"/>
              </a:rPr>
              <a:t> </a:t>
            </a:r>
            <a:r>
              <a:rPr lang="ru-RU" b="1" i="1">
                <a:latin typeface="Calibri" charset="-52"/>
              </a:rPr>
              <a:t>жилых домов на 3 648 квартир, </a:t>
            </a:r>
            <a:r>
              <a:rPr lang="ru-RU" i="1">
                <a:latin typeface="Calibri" charset="-52"/>
              </a:rPr>
              <a:t>общей площадью </a:t>
            </a:r>
            <a:r>
              <a:rPr lang="ru-RU" b="1" i="1">
                <a:latin typeface="Calibri" charset="-52"/>
              </a:rPr>
              <a:t>225,8</a:t>
            </a:r>
            <a:r>
              <a:rPr lang="ru-RU" i="1">
                <a:latin typeface="Calibri" charset="-52"/>
              </a:rPr>
              <a:t> тыс.кв.м., лимит капитальных вложений в 2010 году составляет </a:t>
            </a:r>
            <a:r>
              <a:rPr lang="ru-RU" b="1" i="1">
                <a:latin typeface="Calibri" charset="-52"/>
              </a:rPr>
              <a:t>7 796,7</a:t>
            </a:r>
            <a:r>
              <a:rPr lang="ru-RU" i="1">
                <a:latin typeface="Calibri" charset="-52"/>
              </a:rPr>
              <a:t> млн.рублей:</a:t>
            </a:r>
            <a:endParaRPr lang="ru-RU" i="1" u="sng">
              <a:latin typeface="Calibri" charset="-52"/>
            </a:endParaRPr>
          </a:p>
          <a:p>
            <a:pPr marL="342900" indent="-342900"/>
            <a:r>
              <a:rPr lang="ru-RU" i="1">
                <a:latin typeface="Calibri" charset="-52"/>
              </a:rPr>
              <a:t>            </a:t>
            </a:r>
            <a:r>
              <a:rPr lang="ru-RU" i="1" u="sng">
                <a:latin typeface="Calibri" charset="-52"/>
              </a:rPr>
              <a:t>для постоянного проживания</a:t>
            </a:r>
            <a:r>
              <a:rPr lang="ru-RU" i="1">
                <a:latin typeface="Calibri" charset="-52"/>
              </a:rPr>
              <a:t> - </a:t>
            </a:r>
            <a:r>
              <a:rPr lang="ru-RU" b="1" i="1">
                <a:latin typeface="Calibri" charset="-52"/>
              </a:rPr>
              <a:t>11</a:t>
            </a:r>
            <a:r>
              <a:rPr lang="ru-RU" i="1">
                <a:latin typeface="Calibri" charset="-52"/>
              </a:rPr>
              <a:t> жилых домов на </a:t>
            </a:r>
            <a:r>
              <a:rPr lang="ru-RU" b="1" i="1">
                <a:latin typeface="Calibri" charset="-52"/>
              </a:rPr>
              <a:t>2 500 </a:t>
            </a:r>
            <a:r>
              <a:rPr lang="ru-RU" i="1">
                <a:latin typeface="Calibri" charset="-52"/>
              </a:rPr>
              <a:t>квартир, общей площадью </a:t>
            </a:r>
            <a:r>
              <a:rPr lang="ru-RU" b="1" i="1">
                <a:latin typeface="Calibri" charset="-52"/>
              </a:rPr>
              <a:t>153,5</a:t>
            </a:r>
            <a:r>
              <a:rPr lang="ru-RU" i="1">
                <a:latin typeface="Calibri" charset="-52"/>
              </a:rPr>
              <a:t> тыс.кв.м., лимит капитальных вложений в 2010 году составляет – </a:t>
            </a:r>
            <a:r>
              <a:rPr lang="ru-RU" b="1" i="1">
                <a:latin typeface="Calibri" charset="-52"/>
              </a:rPr>
              <a:t>3 170,6</a:t>
            </a:r>
            <a:r>
              <a:rPr lang="ru-RU" i="1">
                <a:latin typeface="Calibri" charset="-52"/>
              </a:rPr>
              <a:t> </a:t>
            </a:r>
            <a:r>
              <a:rPr lang="ru-RU" b="1" i="1">
                <a:latin typeface="Calibri" charset="-52"/>
              </a:rPr>
              <a:t> </a:t>
            </a:r>
            <a:r>
              <a:rPr lang="ru-RU" i="1">
                <a:latin typeface="Calibri" charset="-52"/>
              </a:rPr>
              <a:t>млн.рублей;</a:t>
            </a:r>
            <a:endParaRPr lang="ru-RU" i="1" u="sng">
              <a:latin typeface="Calibri" charset="-52"/>
            </a:endParaRPr>
          </a:p>
          <a:p>
            <a:pPr marL="342900" indent="-342900"/>
            <a:r>
              <a:rPr lang="ru-RU" i="1">
                <a:latin typeface="Calibri" charset="-52"/>
              </a:rPr>
              <a:t>          </a:t>
            </a:r>
            <a:r>
              <a:rPr lang="ru-RU" i="1" u="sng">
                <a:latin typeface="Calibri" charset="-52"/>
              </a:rPr>
              <a:t>фонд служебного жилья</a:t>
            </a:r>
            <a:r>
              <a:rPr lang="ru-RU" i="1">
                <a:latin typeface="Calibri" charset="-52"/>
              </a:rPr>
              <a:t> - </a:t>
            </a:r>
            <a:r>
              <a:rPr lang="ru-RU" b="1" i="1">
                <a:latin typeface="Calibri" charset="-52"/>
              </a:rPr>
              <a:t>6</a:t>
            </a:r>
            <a:r>
              <a:rPr lang="ru-RU" i="1">
                <a:latin typeface="Calibri" charset="-52"/>
              </a:rPr>
              <a:t> жилых домов на </a:t>
            </a:r>
            <a:r>
              <a:rPr lang="ru-RU" b="1" i="1">
                <a:latin typeface="Calibri" charset="-52"/>
              </a:rPr>
              <a:t>1 148 </a:t>
            </a:r>
            <a:r>
              <a:rPr lang="ru-RU" i="1">
                <a:latin typeface="Calibri" charset="-52"/>
              </a:rPr>
              <a:t>квартир, общей площадью </a:t>
            </a:r>
            <a:r>
              <a:rPr lang="ru-RU" b="1" i="1">
                <a:latin typeface="Calibri" charset="-52"/>
              </a:rPr>
              <a:t>72,3</a:t>
            </a:r>
            <a:r>
              <a:rPr lang="ru-RU" i="1">
                <a:latin typeface="Calibri" charset="-52"/>
              </a:rPr>
              <a:t> тыс.кв.м., лимит капитальных вложений в 2010 году составляет – </a:t>
            </a:r>
            <a:r>
              <a:rPr lang="ru-RU" b="1" i="1">
                <a:latin typeface="Calibri" charset="-52"/>
              </a:rPr>
              <a:t>4 626,1</a:t>
            </a:r>
            <a:r>
              <a:rPr lang="ru-RU" i="1">
                <a:latin typeface="Calibri" charset="-52"/>
              </a:rPr>
              <a:t> </a:t>
            </a:r>
            <a:r>
              <a:rPr lang="ru-RU" b="1" i="1">
                <a:latin typeface="Calibri" charset="-52"/>
              </a:rPr>
              <a:t> </a:t>
            </a:r>
            <a:r>
              <a:rPr lang="ru-RU" i="1">
                <a:latin typeface="Calibri" charset="-52"/>
              </a:rPr>
              <a:t>млн.рублей.</a:t>
            </a:r>
          </a:p>
          <a:p>
            <a:pPr marL="342900" indent="-342900"/>
            <a:r>
              <a:rPr lang="ru-RU">
                <a:latin typeface="Calibri" charset="-52"/>
              </a:rPr>
              <a:t>          Ввод жилых домов запланирован на ноябрь текущего года.</a:t>
            </a:r>
            <a:endParaRPr lang="ru-RU" i="1">
              <a:latin typeface="Calibri" charset="-52"/>
            </a:endParaRPr>
          </a:p>
          <a:p>
            <a:pPr marL="342900" indent="-342900"/>
            <a:endParaRPr lang="ru-RU" i="1">
              <a:latin typeface="Calibri" charset="-52"/>
            </a:endParaRPr>
          </a:p>
          <a:p>
            <a:pPr marL="342900" indent="-342900"/>
            <a:endParaRPr lang="ru-RU">
              <a:latin typeface="Calibri" charset="-52"/>
            </a:endParaRPr>
          </a:p>
          <a:p>
            <a:pPr marL="342900" indent="-342900"/>
            <a:endParaRPr lang="ru-RU">
              <a:latin typeface="Calibri" charset="-52"/>
            </a:endParaRPr>
          </a:p>
          <a:p>
            <a:pPr marL="342900" indent="-342900"/>
            <a:endParaRPr lang="ru-RU">
              <a:latin typeface="Calibri" charset="-52"/>
            </a:endParaRPr>
          </a:p>
          <a:p>
            <a:pPr marL="342900" indent="-342900"/>
            <a:endParaRPr lang="ru-RU">
              <a:latin typeface="Calibri" charset="-5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6"/>
          <p:cNvSpPr>
            <a:spLocks noChangeArrowheads="1"/>
          </p:cNvSpPr>
          <p:nvPr/>
        </p:nvSpPr>
        <p:spPr bwMode="auto">
          <a:xfrm>
            <a:off x="0" y="0"/>
            <a:ext cx="9144000" cy="9540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 dirty="0">
              <a:solidFill>
                <a:srgbClr val="0070C0"/>
              </a:solidFill>
              <a:latin typeface="+mn-lt"/>
            </a:endParaRPr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0070C0"/>
                </a:solidFill>
                <a:latin typeface="+mn-lt"/>
              </a:rPr>
              <a:t>Справка – доклад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rgbClr val="0070C0"/>
                </a:solidFill>
                <a:latin typeface="+mn-lt"/>
              </a:rPr>
              <a:t>по строительству 259-квартирнго жилого дома 10-ти </a:t>
            </a:r>
            <a:r>
              <a:rPr lang="ru-RU" sz="1400" dirty="0" err="1">
                <a:solidFill>
                  <a:srgbClr val="0070C0"/>
                </a:solidFill>
                <a:latin typeface="+mn-lt"/>
              </a:rPr>
              <a:t>эт</a:t>
            </a:r>
            <a:r>
              <a:rPr lang="ru-RU" sz="1400" dirty="0">
                <a:solidFill>
                  <a:srgbClr val="0070C0"/>
                </a:solidFill>
                <a:latin typeface="+mn-lt"/>
              </a:rPr>
              <a:t>. КПД-83серии, 5 </a:t>
            </a:r>
            <a:r>
              <a:rPr lang="ru-RU" sz="1400" dirty="0" err="1">
                <a:solidFill>
                  <a:srgbClr val="0070C0"/>
                </a:solidFill>
                <a:latin typeface="+mn-lt"/>
              </a:rPr>
              <a:t>блок-секций</a:t>
            </a:r>
            <a:r>
              <a:rPr lang="ru-RU" sz="1400" dirty="0">
                <a:solidFill>
                  <a:srgbClr val="0070C0"/>
                </a:solidFill>
                <a:latin typeface="+mn-lt"/>
              </a:rPr>
              <a:t> с 1 поворотной кирпичной вставкой, г. Владивосток, Снеговая Падь, общая площадь – 16835 м</a:t>
            </a:r>
            <a:r>
              <a:rPr lang="ru-RU" sz="1400" baseline="30000" dirty="0">
                <a:solidFill>
                  <a:srgbClr val="0070C0"/>
                </a:solidFill>
                <a:latin typeface="+mn-lt"/>
              </a:rPr>
              <a:t>2</a:t>
            </a:r>
            <a:r>
              <a:rPr lang="ru-RU" sz="1400" dirty="0">
                <a:solidFill>
                  <a:srgbClr val="0070C0"/>
                </a:solidFill>
                <a:latin typeface="+mn-lt"/>
              </a:rPr>
              <a:t>. Шифр 4900/1.</a:t>
            </a:r>
          </a:p>
        </p:txBody>
      </p:sp>
      <p:sp>
        <p:nvSpPr>
          <p:cNvPr id="3075" name="Rectangle 6"/>
          <p:cNvSpPr>
            <a:spLocks noChangeArrowheads="1"/>
          </p:cNvSpPr>
          <p:nvPr/>
        </p:nvSpPr>
        <p:spPr bwMode="auto">
          <a:xfrm>
            <a:off x="153988" y="1285875"/>
            <a:ext cx="3297237" cy="2619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ru-RU" sz="1100" b="1" i="1">
                <a:latin typeface="Calibri" charset="-52"/>
              </a:rPr>
              <a:t>Генеральный план</a:t>
            </a:r>
            <a:endParaRPr lang="ru-RU" sz="600" b="1" i="1">
              <a:latin typeface="Calibri" charset="-52"/>
            </a:endParaRPr>
          </a:p>
        </p:txBody>
      </p:sp>
      <p:sp>
        <p:nvSpPr>
          <p:cNvPr id="4100" name="Rectangle 6"/>
          <p:cNvSpPr>
            <a:spLocks noChangeArrowheads="1"/>
          </p:cNvSpPr>
          <p:nvPr/>
        </p:nvSpPr>
        <p:spPr bwMode="auto">
          <a:xfrm>
            <a:off x="3571875" y="1571625"/>
            <a:ext cx="5341938" cy="50784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i="1" dirty="0">
                <a:latin typeface="+mn-lt"/>
              </a:rPr>
              <a:t>Технико-экономические показатели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Сметная стоимость – 557,238 млн. 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Генподрядная организация - ОАО «ВМСУ ТОФ»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Стоимость по контракту – 440,49016 млн. 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Объем капвложений на 2010 г. – 432,476 млн.рублей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Выполнено – 16,205 млн. 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Оплачено –  16,205 млн. 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Однокомнатные – 69 (до 46,45  м2)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Двухкомнатные – 87 (до 64,76 м2)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Трехкомнатные –  85  (до 75,55 м2)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Четырехкомнатные –  18  (до 88,4 м2)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Общая площадь квартир – 15584,38 м2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Строительный объем жилого здания –  74965,62 м3</a:t>
            </a:r>
            <a:endParaRPr lang="ru-RU" sz="1200" b="1" i="1" dirty="0">
              <a:latin typeface="+mn-lt"/>
            </a:endParaRPr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i="1" dirty="0">
                <a:latin typeface="+mn-lt"/>
              </a:rPr>
              <a:t>Физическое состояние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u="sng" dirty="0" err="1">
                <a:latin typeface="+mn-lt"/>
              </a:rPr>
              <a:t>Блок-секции</a:t>
            </a:r>
            <a:r>
              <a:rPr lang="ru-RU" sz="1100" u="sng" dirty="0">
                <a:latin typeface="+mn-lt"/>
              </a:rPr>
              <a:t> 1-3 </a:t>
            </a:r>
            <a:r>
              <a:rPr lang="ru-RU" sz="1100" dirty="0">
                <a:latin typeface="+mn-lt"/>
              </a:rPr>
              <a:t>Фундаменты-100%, цоколь–100%, коробка –65 %,перекрытия 6 этаж -100%,перегородки 6 этажа -100%, полы –0%, штукатурка –0%, двери-0%, отделка –0%, водопровод –0%, отопление –0%, электромонтаж-0%, канализация – 0%.</a:t>
            </a:r>
            <a:endParaRPr lang="ru-RU" sz="1100" b="1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u="sng" dirty="0">
                <a:latin typeface="+mn-lt"/>
              </a:rPr>
              <a:t>Поворотная вставка  </a:t>
            </a:r>
            <a:r>
              <a:rPr lang="ru-RU" sz="1100" dirty="0">
                <a:latin typeface="+mn-lt"/>
              </a:rPr>
              <a:t>Фундаменты-100%, Кирпичная кладка цоколя–100%, кирпичная кладка 1-7 этаж -100%,  бетонирование армированного пояса 1-7 этаж–100%, перекрытия 1- 7 этаж– 100 %; перегородки 1-7 этаж -100 %.</a:t>
            </a:r>
            <a:endParaRPr lang="ru-RU" sz="1100" b="1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+mn-lt"/>
              </a:rPr>
              <a:t>окна – 0%, штукатурка – 0%, полы – 0%, двери-0%, отделка – 0%, водопровод – 0%, отопление – 0%, электромонтаж-0%, канализация – 0%,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u="sng" dirty="0" err="1">
                <a:latin typeface="+mn-lt"/>
              </a:rPr>
              <a:t>Блок-секции</a:t>
            </a:r>
            <a:r>
              <a:rPr lang="ru-RU" sz="1100" u="sng" dirty="0">
                <a:latin typeface="+mn-lt"/>
              </a:rPr>
              <a:t> 4-5 </a:t>
            </a:r>
            <a:r>
              <a:rPr lang="ru-RU" sz="1100" dirty="0">
                <a:latin typeface="+mn-lt"/>
              </a:rPr>
              <a:t>Фундаменты-100%, Монтаж КПД – 0%, полы –0%, штукатурка –0%, двери-0%, отделка –0%, водопровод –0%, отопление –0%, электромонтаж-0%, канализация – 0%.</a:t>
            </a:r>
            <a:endParaRPr lang="ru-RU" sz="1100" b="1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+mn-lt"/>
              </a:rPr>
              <a:t>Отставание от графика составляет до</a:t>
            </a:r>
            <a:r>
              <a:rPr lang="ru-RU" sz="1100" b="1" u="sng" dirty="0">
                <a:latin typeface="+mn-lt"/>
              </a:rPr>
              <a:t> 4</a:t>
            </a:r>
            <a:r>
              <a:rPr lang="ru-RU" sz="1100" dirty="0">
                <a:latin typeface="+mn-lt"/>
              </a:rPr>
              <a:t> месяцев. Работает 35</a:t>
            </a:r>
            <a:r>
              <a:rPr lang="ru-RU" sz="1100" b="1" dirty="0">
                <a:latin typeface="+mn-lt"/>
              </a:rPr>
              <a:t> </a:t>
            </a:r>
            <a:r>
              <a:rPr lang="ru-RU" sz="1100" dirty="0">
                <a:latin typeface="+mn-lt"/>
              </a:rPr>
              <a:t>человек</a:t>
            </a:r>
            <a:endParaRPr lang="ru-RU" sz="1100" b="1" i="1" dirty="0">
              <a:latin typeface="+mn-lt"/>
            </a:endParaRPr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b="1" i="1" dirty="0">
              <a:latin typeface="+mn-lt"/>
            </a:endParaRPr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i="1" dirty="0">
                <a:latin typeface="+mn-lt"/>
              </a:rPr>
              <a:t>Проблемные вопросы</a:t>
            </a:r>
          </a:p>
        </p:txBody>
      </p:sp>
      <p:pic>
        <p:nvPicPr>
          <p:cNvPr id="3077" name="Picture 2" descr="\\Server\общая\доклад к Селекторному  на 13.05.10\фото Снеговая на 12.05\Фото 12.05.10\4900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8" y="4214813"/>
            <a:ext cx="3143250" cy="235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4" descr="G:\Документы\Документы\Исходящие\Справки-доклады\Доклад по жд пост 2010 года\Схема обрезанная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50" y="1571625"/>
            <a:ext cx="3143250" cy="252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0" name="Прямая со стрелкой 9"/>
          <p:cNvCxnSpPr/>
          <p:nvPr/>
        </p:nvCxnSpPr>
        <p:spPr>
          <a:xfrm rot="5400000">
            <a:off x="1051719" y="3051969"/>
            <a:ext cx="2071687" cy="396875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6"/>
          <p:cNvSpPr>
            <a:spLocks noChangeArrowheads="1"/>
          </p:cNvSpPr>
          <p:nvPr/>
        </p:nvSpPr>
        <p:spPr bwMode="auto">
          <a:xfrm>
            <a:off x="0" y="0"/>
            <a:ext cx="9144000" cy="9540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 dirty="0">
              <a:solidFill>
                <a:srgbClr val="0070C0"/>
              </a:solidFill>
              <a:latin typeface="+mn-lt"/>
            </a:endParaRPr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0070C0"/>
                </a:solidFill>
                <a:latin typeface="+mn-lt"/>
              </a:rPr>
              <a:t>Справка – доклад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rgbClr val="0070C0"/>
                </a:solidFill>
                <a:latin typeface="+mn-lt"/>
              </a:rPr>
              <a:t>по строительству 269-квартирного жилого дома 10-ти </a:t>
            </a:r>
            <a:r>
              <a:rPr lang="ru-RU" sz="1400" dirty="0" err="1">
                <a:solidFill>
                  <a:srgbClr val="0070C0"/>
                </a:solidFill>
                <a:latin typeface="+mn-lt"/>
              </a:rPr>
              <a:t>эт</a:t>
            </a:r>
            <a:r>
              <a:rPr lang="ru-RU" sz="1400" dirty="0">
                <a:solidFill>
                  <a:srgbClr val="0070C0"/>
                </a:solidFill>
                <a:latin typeface="+mn-lt"/>
              </a:rPr>
              <a:t>. КПД-83серии, 5 </a:t>
            </a:r>
            <a:r>
              <a:rPr lang="ru-RU" sz="1400" dirty="0" err="1">
                <a:solidFill>
                  <a:srgbClr val="0070C0"/>
                </a:solidFill>
                <a:latin typeface="+mn-lt"/>
              </a:rPr>
              <a:t>блок-секций</a:t>
            </a:r>
            <a:r>
              <a:rPr lang="ru-RU" sz="1400" dirty="0">
                <a:solidFill>
                  <a:srgbClr val="0070C0"/>
                </a:solidFill>
                <a:latin typeface="+mn-lt"/>
              </a:rPr>
              <a:t> с 1 поворотной кирпичной вставкой, г. Владивосток, Снеговая Падь, общая площадь – 16835 м2. Шифр 4900/2.</a:t>
            </a:r>
          </a:p>
        </p:txBody>
      </p:sp>
      <p:sp>
        <p:nvSpPr>
          <p:cNvPr id="4099" name="Rectangle 6"/>
          <p:cNvSpPr>
            <a:spLocks noChangeArrowheads="1"/>
          </p:cNvSpPr>
          <p:nvPr/>
        </p:nvSpPr>
        <p:spPr bwMode="auto">
          <a:xfrm>
            <a:off x="153988" y="1285875"/>
            <a:ext cx="3297237" cy="2619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ru-RU" sz="1100" b="1" i="1">
                <a:latin typeface="Calibri" charset="-52"/>
              </a:rPr>
              <a:t>Генеральный план</a:t>
            </a:r>
            <a:endParaRPr lang="ru-RU" sz="600" b="1" i="1">
              <a:latin typeface="Calibri" charset="-52"/>
            </a:endParaRPr>
          </a:p>
        </p:txBody>
      </p:sp>
      <p:sp>
        <p:nvSpPr>
          <p:cNvPr id="4100" name="Rectangle 6"/>
          <p:cNvSpPr>
            <a:spLocks noChangeArrowheads="1"/>
          </p:cNvSpPr>
          <p:nvPr/>
        </p:nvSpPr>
        <p:spPr bwMode="auto">
          <a:xfrm>
            <a:off x="3571875" y="1571625"/>
            <a:ext cx="5341938" cy="45402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i="1" dirty="0">
                <a:latin typeface="+mn-lt"/>
              </a:rPr>
              <a:t>Технико-экономические показатели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Сметная стоимость – 570,787 млн. 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Генподрядная организация - ОАО «ВМСУ ТОФ»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Стоимость по контракту – 574,06253 млн. 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Объем капвложений на 2010 г. – 128,475 млн.рублей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Выполнено – 357,387 млн. 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Оплачено –  383,614 млн. 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Однокомнатные –  79 (до 46,45 м2)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Двухкомнатные – 88 (до  64,76  м2)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Трехкомнатные –  102 (до 71,9  м2)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Общая площадь квартир – 16835 м2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Строительный объем жилого здания –  74664,82  м3</a:t>
            </a:r>
            <a:endParaRPr lang="ru-RU" sz="1200" b="1" i="1" dirty="0">
              <a:latin typeface="+mn-lt"/>
            </a:endParaRPr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i="1" dirty="0">
                <a:latin typeface="+mn-lt"/>
              </a:rPr>
              <a:t>Физическое состояние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u="sng" dirty="0" err="1">
                <a:latin typeface="+mn-lt"/>
              </a:rPr>
              <a:t>Блок-секции</a:t>
            </a:r>
            <a:r>
              <a:rPr lang="ru-RU" sz="1100" u="sng" dirty="0">
                <a:latin typeface="+mn-lt"/>
              </a:rPr>
              <a:t> 1-2  </a:t>
            </a:r>
            <a:r>
              <a:rPr lang="ru-RU" sz="1100" dirty="0">
                <a:latin typeface="+mn-lt"/>
              </a:rPr>
              <a:t>Монтаж КПД – 100%, перегородки - 100%, кровля – 100%, полы –100%, штукатурка –100%, двери-100%, окна – 100%, отделка (линолеум, обои, окраска) –95%, водопровод –95%, отопление – 100%, электромонтаж-95%, канализация – 95%, окраска фасада – 90%.</a:t>
            </a:r>
            <a:endParaRPr lang="ru-RU" sz="1100" b="1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u="sng" dirty="0">
                <a:latin typeface="+mn-lt"/>
              </a:rPr>
              <a:t>Поворотная вставка  </a:t>
            </a:r>
            <a:r>
              <a:rPr lang="ru-RU" sz="1100" dirty="0">
                <a:latin typeface="+mn-lt"/>
              </a:rPr>
              <a:t>Кирпичная кладка –100%, окна – 100%, штукатурка – 100%, полы –80%, двери-20%, отделка – 0%, водопровод – 0%, отопление – 95%, электромонтаж-90%, канализация –20%</a:t>
            </a:r>
            <a:endParaRPr lang="ru-RU" sz="1100" b="1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+mn-lt"/>
              </a:rPr>
              <a:t>           </a:t>
            </a:r>
            <a:r>
              <a:rPr lang="ru-RU" sz="1100" u="sng" dirty="0" err="1">
                <a:latin typeface="+mn-lt"/>
              </a:rPr>
              <a:t>Блок-секции</a:t>
            </a:r>
            <a:r>
              <a:rPr lang="ru-RU" sz="1100" u="sng" dirty="0">
                <a:latin typeface="+mn-lt"/>
              </a:rPr>
              <a:t> 3-5</a:t>
            </a:r>
            <a:r>
              <a:rPr lang="ru-RU" sz="1100" dirty="0">
                <a:latin typeface="+mn-lt"/>
              </a:rPr>
              <a:t> Монтаж КПД – 100%, перегородки – 100%, полы –90%, штукатурка –100%, двери-100%, отделка –90%, водопровод –85%, отопление –95%, электромонтаж-95%, канализация – 90%.</a:t>
            </a:r>
            <a:endParaRPr lang="ru-RU" sz="1100" b="1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+mn-lt"/>
              </a:rPr>
              <a:t>Отставание от графика составляет до </a:t>
            </a:r>
            <a:r>
              <a:rPr lang="ru-RU" sz="1100" b="1" u="sng" dirty="0">
                <a:latin typeface="+mn-lt"/>
              </a:rPr>
              <a:t>3 </a:t>
            </a:r>
            <a:r>
              <a:rPr lang="ru-RU" sz="1100" dirty="0">
                <a:latin typeface="+mn-lt"/>
              </a:rPr>
              <a:t>мес.Работает </a:t>
            </a:r>
            <a:r>
              <a:rPr lang="ru-RU" sz="1100" b="1" dirty="0">
                <a:latin typeface="+mn-lt"/>
              </a:rPr>
              <a:t>65</a:t>
            </a:r>
            <a:r>
              <a:rPr lang="ru-RU" sz="1100" dirty="0">
                <a:latin typeface="+mn-lt"/>
              </a:rPr>
              <a:t> человек.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i="1" dirty="0">
                <a:latin typeface="+mn-lt"/>
              </a:rPr>
              <a:t>Проблемные вопросы</a:t>
            </a:r>
          </a:p>
        </p:txBody>
      </p:sp>
      <p:pic>
        <p:nvPicPr>
          <p:cNvPr id="4101" name="Picture 4" descr="G:\Документы\Документы\Исходящие\Справки-доклады\Доклад по жд пост 2010 года\Схема обрезанная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50" y="1571625"/>
            <a:ext cx="3143250" cy="252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2" descr="\\Server\общая\доклад к Селекторному  на 13.05.10\фото Снеговая на 12.05\Фото 12.05.10\4900-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50" y="4286250"/>
            <a:ext cx="3206750" cy="240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Прямая со стрелкой 8"/>
          <p:cNvCxnSpPr>
            <a:endCxn id="27650" idx="0"/>
          </p:cNvCxnSpPr>
          <p:nvPr/>
        </p:nvCxnSpPr>
        <p:spPr>
          <a:xfrm rot="5400000">
            <a:off x="944563" y="3230562"/>
            <a:ext cx="2000250" cy="111125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6"/>
          <p:cNvSpPr>
            <a:spLocks noChangeArrowheads="1"/>
          </p:cNvSpPr>
          <p:nvPr/>
        </p:nvSpPr>
        <p:spPr bwMode="auto">
          <a:xfrm>
            <a:off x="0" y="0"/>
            <a:ext cx="9144000" cy="9540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 dirty="0">
              <a:solidFill>
                <a:srgbClr val="0070C0"/>
              </a:solidFill>
              <a:latin typeface="+mn-lt"/>
            </a:endParaRPr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0070C0"/>
                </a:solidFill>
                <a:latin typeface="+mn-lt"/>
              </a:rPr>
              <a:t>Справка – доклад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rgbClr val="0070C0"/>
                </a:solidFill>
                <a:latin typeface="+mn-lt"/>
              </a:rPr>
              <a:t>по строительству 398-квартирного, 10-ти </a:t>
            </a:r>
            <a:r>
              <a:rPr lang="ru-RU" sz="1400" dirty="0" err="1">
                <a:solidFill>
                  <a:srgbClr val="0070C0"/>
                </a:solidFill>
                <a:latin typeface="+mn-lt"/>
              </a:rPr>
              <a:t>эт</a:t>
            </a:r>
            <a:r>
              <a:rPr lang="ru-RU" sz="1400" dirty="0">
                <a:solidFill>
                  <a:srgbClr val="0070C0"/>
                </a:solidFill>
                <a:latin typeface="+mn-lt"/>
              </a:rPr>
              <a:t>. жилого дома  КПД-83серии, 7 </a:t>
            </a:r>
            <a:r>
              <a:rPr lang="ru-RU" sz="1400" dirty="0" err="1">
                <a:solidFill>
                  <a:srgbClr val="0070C0"/>
                </a:solidFill>
                <a:latin typeface="+mn-lt"/>
              </a:rPr>
              <a:t>блок-секций</a:t>
            </a:r>
            <a:r>
              <a:rPr lang="ru-RU" sz="1400" dirty="0">
                <a:solidFill>
                  <a:srgbClr val="0070C0"/>
                </a:solidFill>
                <a:latin typeface="+mn-lt"/>
              </a:rPr>
              <a:t> с 2 поворотными кирпичными вставками, г. Владивосток, Снеговая Падь, общая площадь – 25675 м2. Шифр 4900/3.</a:t>
            </a:r>
          </a:p>
        </p:txBody>
      </p:sp>
      <p:sp>
        <p:nvSpPr>
          <p:cNvPr id="5123" name="Rectangle 6"/>
          <p:cNvSpPr>
            <a:spLocks noChangeArrowheads="1"/>
          </p:cNvSpPr>
          <p:nvPr/>
        </p:nvSpPr>
        <p:spPr bwMode="auto">
          <a:xfrm>
            <a:off x="153988" y="1285875"/>
            <a:ext cx="3297237" cy="2619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ru-RU" sz="1100" b="1" i="1">
                <a:latin typeface="Calibri" charset="-52"/>
              </a:rPr>
              <a:t>Генеральный план</a:t>
            </a:r>
            <a:endParaRPr lang="ru-RU" sz="600" b="1" i="1">
              <a:latin typeface="Calibri" charset="-52"/>
            </a:endParaRPr>
          </a:p>
        </p:txBody>
      </p:sp>
      <p:sp>
        <p:nvSpPr>
          <p:cNvPr id="4100" name="Rectangle 6"/>
          <p:cNvSpPr>
            <a:spLocks noChangeArrowheads="1"/>
          </p:cNvSpPr>
          <p:nvPr/>
        </p:nvSpPr>
        <p:spPr bwMode="auto">
          <a:xfrm>
            <a:off x="3571875" y="1571625"/>
            <a:ext cx="5341938" cy="52324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i="1" dirty="0">
                <a:latin typeface="+mn-lt"/>
              </a:rPr>
              <a:t>Технико-экономические показатели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Сметная стоимость – 730034  млн. 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Генподрядная организация - ОАО «ВМСУ ТОФ»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Стоимость по контракту – 810,02087 млн. 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Объем капвложений на 2010 г. – 126,285 млн.рублей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Выполнено – 543,04 млн. 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Оплачено –  570,49 млн. 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Однокомнатные –  119 (до 46,45  м2)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Двухкомнатные – 129 (до 64,76  м2)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Трехкомнатные – 132  (до  75,45   м2)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Четырехкомнатные –  18  (до 89,97 м2)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Общая площадь квартир – 23381,6 м2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Строительный объем жилого здания –  114551,02  м3</a:t>
            </a:r>
            <a:endParaRPr lang="ru-RU" sz="1200" b="1" i="1" dirty="0">
              <a:latin typeface="+mn-lt"/>
            </a:endParaRPr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i="1" dirty="0">
                <a:latin typeface="+mn-lt"/>
              </a:rPr>
              <a:t>Физическое состояние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u="sng" dirty="0" err="1">
                <a:latin typeface="+mn-lt"/>
              </a:rPr>
              <a:t>Блок-секции</a:t>
            </a:r>
            <a:r>
              <a:rPr lang="ru-RU" sz="1100" u="sng" dirty="0">
                <a:latin typeface="+mn-lt"/>
              </a:rPr>
              <a:t> 1-2 </a:t>
            </a:r>
            <a:r>
              <a:rPr lang="ru-RU" sz="1100" dirty="0">
                <a:latin typeface="+mn-lt"/>
              </a:rPr>
              <a:t>Работы завершены</a:t>
            </a:r>
            <a:r>
              <a:rPr lang="ru-RU" sz="1100" b="1" dirty="0">
                <a:latin typeface="+mn-lt"/>
              </a:rPr>
              <a:t> </a:t>
            </a:r>
            <a:r>
              <a:rPr lang="ru-RU" sz="1100" dirty="0">
                <a:latin typeface="+mn-lt"/>
              </a:rPr>
              <a:t>кроме: благоустройство – 95%, сантехника - не выставлена посуда (</a:t>
            </a:r>
            <a:r>
              <a:rPr lang="ru-RU" sz="1100" b="1" dirty="0">
                <a:latin typeface="+mn-lt"/>
              </a:rPr>
              <a:t>никто не работает</a:t>
            </a:r>
            <a:r>
              <a:rPr lang="ru-RU" sz="1100" dirty="0">
                <a:latin typeface="+mn-lt"/>
              </a:rPr>
              <a:t>).</a:t>
            </a:r>
            <a:endParaRPr lang="ru-RU" sz="1100" b="1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u="sng" dirty="0">
                <a:latin typeface="+mn-lt"/>
              </a:rPr>
              <a:t>Поворотная вставка 1 </a:t>
            </a:r>
            <a:r>
              <a:rPr lang="ru-RU" sz="1100" dirty="0">
                <a:latin typeface="+mn-lt"/>
              </a:rPr>
              <a:t>Работы завершены кроме:  благоустройство – 50%, сантехника - не выставлена посуда</a:t>
            </a:r>
            <a:r>
              <a:rPr lang="ru-RU" sz="1100" b="1" dirty="0">
                <a:latin typeface="+mn-lt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u="sng" dirty="0" err="1">
                <a:latin typeface="+mn-lt"/>
              </a:rPr>
              <a:t>Блок-секции</a:t>
            </a:r>
            <a:r>
              <a:rPr lang="ru-RU" sz="1100" u="sng" dirty="0">
                <a:latin typeface="+mn-lt"/>
              </a:rPr>
              <a:t> 3-5 </a:t>
            </a:r>
            <a:r>
              <a:rPr lang="ru-RU" sz="1100" dirty="0">
                <a:latin typeface="+mn-lt"/>
              </a:rPr>
              <a:t>Работы завершены кроме: отделка – 95%, электрика-95%, благоустройство – 70%, сантехника - не выставлена посуда.</a:t>
            </a:r>
            <a:endParaRPr lang="ru-RU" sz="1100" b="1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u="sng" dirty="0">
                <a:latin typeface="+mn-lt"/>
              </a:rPr>
              <a:t>Поворотная вставка 2 </a:t>
            </a:r>
            <a:r>
              <a:rPr lang="ru-RU" sz="1100" dirty="0">
                <a:latin typeface="+mn-lt"/>
              </a:rPr>
              <a:t>Кирпичная кладка - 100%, перегородки 100%, штукатурка – 90%, двери-40%, окна-100%, отделка –50%, полы-90%, водопровод – 50%, отопление – 95%, электромонтаж-90%, канализация –50%, штукатурка фасада – 100%, окраска фасада – 100%.</a:t>
            </a:r>
            <a:endParaRPr lang="ru-RU" sz="1100" b="1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u="sng" dirty="0" err="1">
                <a:latin typeface="+mn-lt"/>
              </a:rPr>
              <a:t>Блок-секции</a:t>
            </a:r>
            <a:r>
              <a:rPr lang="ru-RU" sz="1100" u="sng" dirty="0">
                <a:latin typeface="+mn-lt"/>
              </a:rPr>
              <a:t> 6-7 </a:t>
            </a:r>
            <a:r>
              <a:rPr lang="ru-RU" sz="1100" dirty="0">
                <a:latin typeface="+mn-lt"/>
              </a:rPr>
              <a:t>Работы завершены, кроме:  отделка – 100%,</a:t>
            </a:r>
            <a:r>
              <a:rPr lang="ru-RU" sz="1100" b="1" dirty="0">
                <a:latin typeface="+mn-lt"/>
              </a:rPr>
              <a:t> </a:t>
            </a:r>
            <a:r>
              <a:rPr lang="ru-RU" sz="1100" dirty="0">
                <a:latin typeface="+mn-lt"/>
              </a:rPr>
              <a:t>электрика-95%, </a:t>
            </a:r>
            <a:r>
              <a:rPr lang="ru-RU" sz="1100" b="1" dirty="0">
                <a:latin typeface="+mn-lt"/>
              </a:rPr>
              <a:t> </a:t>
            </a:r>
            <a:r>
              <a:rPr lang="ru-RU" sz="1100" dirty="0">
                <a:latin typeface="+mn-lt"/>
              </a:rPr>
              <a:t>благоустройство – 10%, отопление – 95%!</a:t>
            </a:r>
            <a:endParaRPr lang="ru-RU" sz="1100" b="1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u="sng" dirty="0">
                <a:latin typeface="+mn-lt"/>
              </a:rPr>
              <a:t>Отставание от графика составляет – до </a:t>
            </a:r>
            <a:r>
              <a:rPr lang="ru-RU" sz="1100" b="1" u="sng" dirty="0">
                <a:latin typeface="+mn-lt"/>
              </a:rPr>
              <a:t>2</a:t>
            </a:r>
            <a:r>
              <a:rPr lang="ru-RU" sz="1100" u="sng" dirty="0">
                <a:latin typeface="+mn-lt"/>
              </a:rPr>
              <a:t> месяцев.</a:t>
            </a:r>
            <a:endParaRPr lang="ru-RU" sz="1100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+mn-lt"/>
              </a:rPr>
              <a:t>Работает </a:t>
            </a:r>
            <a:r>
              <a:rPr lang="ru-RU" sz="1100" b="1" dirty="0">
                <a:latin typeface="+mn-lt"/>
              </a:rPr>
              <a:t>55</a:t>
            </a:r>
            <a:r>
              <a:rPr lang="ru-RU" sz="1100" dirty="0">
                <a:latin typeface="+mn-lt"/>
              </a:rPr>
              <a:t> человек.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i="1" dirty="0">
                <a:latin typeface="+mn-lt"/>
              </a:rPr>
              <a:t>Проблемные вопросы</a:t>
            </a:r>
          </a:p>
        </p:txBody>
      </p:sp>
      <p:pic>
        <p:nvPicPr>
          <p:cNvPr id="5125" name="Picture 4" descr="G:\Документы\Документы\Исходящие\Справки-доклады\Доклад по жд пост 2010 года\Схема обрезанная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50" y="1571625"/>
            <a:ext cx="3143250" cy="252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Прямая со стрелкой 8"/>
          <p:cNvCxnSpPr/>
          <p:nvPr/>
        </p:nvCxnSpPr>
        <p:spPr>
          <a:xfrm rot="16200000" flipH="1">
            <a:off x="765969" y="3163094"/>
            <a:ext cx="2000250" cy="246062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7" name="Picture 2" descr="\\Server\общая\доклад к Селекторному  на 13.05.10\фото Снеговая на 12.05\Фото 12.05.10\4900-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500" y="4286250"/>
            <a:ext cx="33020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6"/>
          <p:cNvSpPr>
            <a:spLocks noChangeArrowheads="1"/>
          </p:cNvSpPr>
          <p:nvPr/>
        </p:nvSpPr>
        <p:spPr bwMode="auto">
          <a:xfrm>
            <a:off x="0" y="0"/>
            <a:ext cx="9144000" cy="9540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 dirty="0">
              <a:solidFill>
                <a:srgbClr val="0070C0"/>
              </a:solidFill>
              <a:latin typeface="+mn-lt"/>
            </a:endParaRPr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0070C0"/>
                </a:solidFill>
                <a:latin typeface="+mn-lt"/>
              </a:rPr>
              <a:t>Справка – доклад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rgbClr val="0070C0"/>
                </a:solidFill>
                <a:latin typeface="+mn-lt"/>
              </a:rPr>
              <a:t>по строительству 269-квартирного жилого дома, 10-ти </a:t>
            </a:r>
            <a:r>
              <a:rPr lang="ru-RU" sz="1400" dirty="0" err="1">
                <a:solidFill>
                  <a:srgbClr val="0070C0"/>
                </a:solidFill>
                <a:latin typeface="+mn-lt"/>
              </a:rPr>
              <a:t>эт</a:t>
            </a:r>
            <a:r>
              <a:rPr lang="ru-RU" sz="1400" dirty="0">
                <a:solidFill>
                  <a:srgbClr val="0070C0"/>
                </a:solidFill>
                <a:latin typeface="+mn-lt"/>
              </a:rPr>
              <a:t>. КПД-83серии, 5 </a:t>
            </a:r>
            <a:r>
              <a:rPr lang="ru-RU" sz="1400" dirty="0" err="1">
                <a:solidFill>
                  <a:srgbClr val="0070C0"/>
                </a:solidFill>
                <a:latin typeface="+mn-lt"/>
              </a:rPr>
              <a:t>блок-секций</a:t>
            </a:r>
            <a:r>
              <a:rPr lang="ru-RU" sz="1400" dirty="0">
                <a:solidFill>
                  <a:srgbClr val="0070C0"/>
                </a:solidFill>
                <a:latin typeface="+mn-lt"/>
              </a:rPr>
              <a:t> с 1 поворотной кирпичной вставкой, г. Владивосток, Снеговая Падь, общая площадь – 16835 м2. Шифр 4900/7.</a:t>
            </a:r>
          </a:p>
        </p:txBody>
      </p:sp>
      <p:sp>
        <p:nvSpPr>
          <p:cNvPr id="6147" name="Rectangle 6"/>
          <p:cNvSpPr>
            <a:spLocks noChangeArrowheads="1"/>
          </p:cNvSpPr>
          <p:nvPr/>
        </p:nvSpPr>
        <p:spPr bwMode="auto">
          <a:xfrm>
            <a:off x="153988" y="1285875"/>
            <a:ext cx="3297237" cy="2619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ru-RU" sz="1100" b="1" i="1">
                <a:latin typeface="Calibri" charset="-52"/>
              </a:rPr>
              <a:t>Генеральный план</a:t>
            </a:r>
            <a:endParaRPr lang="ru-RU" sz="600" b="1" i="1">
              <a:latin typeface="Calibri" charset="-52"/>
            </a:endParaRPr>
          </a:p>
        </p:txBody>
      </p:sp>
      <p:sp>
        <p:nvSpPr>
          <p:cNvPr id="4100" name="Rectangle 6"/>
          <p:cNvSpPr>
            <a:spLocks noChangeArrowheads="1"/>
          </p:cNvSpPr>
          <p:nvPr/>
        </p:nvSpPr>
        <p:spPr bwMode="auto">
          <a:xfrm>
            <a:off x="3571875" y="1571625"/>
            <a:ext cx="5341938" cy="47244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i="1" dirty="0">
                <a:latin typeface="+mn-lt"/>
              </a:rPr>
              <a:t>Технико-экономические показатели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Сметная стоимость –  564,671  млн. 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Генподрядная организация - ОАО «ВМСУ ТОФ»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Стоимость по контракту – 580,35396 млн. 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Объем капвложений на 2010 г. –  109,378 млн.рублей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Выполнено – 375,12 млн. 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Оплачено – 234,25 млн. 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Однокомнатные – 109  (до  46,45  м2)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Двухкомнатные – 56 (до  64,76  м2)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Трехкомнатные –  76  (до 75,45 м2)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Четырехкомнатные –  28  (до 89,98 м2)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Общая площадь квартир – 15489,92 м2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Строительный объем жилого здания – 74664,82 м3</a:t>
            </a:r>
            <a:endParaRPr lang="ru-RU" sz="1200" b="1" i="1" dirty="0">
              <a:latin typeface="+mn-lt"/>
            </a:endParaRPr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i="1" dirty="0">
                <a:latin typeface="+mn-lt"/>
              </a:rPr>
              <a:t>Физическое состояние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u="sng" dirty="0" err="1">
                <a:latin typeface="+mn-lt"/>
              </a:rPr>
              <a:t>Блок-секции</a:t>
            </a:r>
            <a:r>
              <a:rPr lang="ru-RU" sz="1100" u="sng" dirty="0">
                <a:latin typeface="+mn-lt"/>
              </a:rPr>
              <a:t> 1-2 </a:t>
            </a:r>
            <a:r>
              <a:rPr lang="ru-RU" sz="1100" dirty="0">
                <a:latin typeface="+mn-lt"/>
              </a:rPr>
              <a:t>Коробка – 100%, полы – 100%, штукатурка – 100%,  двери-100%, отделка –70%, водопровод – 90%, отопление – 100%, электромонтаж-90%, канализация – 100%.</a:t>
            </a:r>
            <a:endParaRPr lang="ru-RU" sz="1100" b="1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u="sng" dirty="0">
                <a:latin typeface="+mn-lt"/>
              </a:rPr>
              <a:t>Поворотная вставка </a:t>
            </a:r>
            <a:r>
              <a:rPr lang="ru-RU" sz="1100" b="1" dirty="0">
                <a:latin typeface="+mn-lt"/>
              </a:rPr>
              <a:t> </a:t>
            </a:r>
            <a:r>
              <a:rPr lang="ru-RU" sz="1100" dirty="0">
                <a:latin typeface="+mn-lt"/>
              </a:rPr>
              <a:t>Кирпичная кладка – 100%, перегородки - 100%, штукатурка – 50%, полы – 0%, двери-0%, окна-100%, отделка – 25%, водопровод – 0%, отопление – 100%, электромонтаж-90%, канализация – 40%</a:t>
            </a:r>
            <a:endParaRPr lang="ru-RU" sz="1100" b="1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u="sng" dirty="0" err="1">
                <a:latin typeface="+mn-lt"/>
              </a:rPr>
              <a:t>Блок-секции</a:t>
            </a:r>
            <a:r>
              <a:rPr lang="ru-RU" sz="1100" u="sng" dirty="0">
                <a:latin typeface="+mn-lt"/>
              </a:rPr>
              <a:t> 3-5 </a:t>
            </a:r>
            <a:r>
              <a:rPr lang="ru-RU" sz="1100" dirty="0">
                <a:latin typeface="+mn-lt"/>
              </a:rPr>
              <a:t>Монтаж КПД – 100%, перегородки - 100%, полы –100%, штукатурка – 100%, окна-100%,  двери-60%, отделка –70%, водопровод – 100%, отопление – 100%, электромонтаж-90%, канализация – 90%.</a:t>
            </a:r>
            <a:endParaRPr lang="ru-RU" sz="1100" b="1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u="sng" dirty="0">
                <a:latin typeface="+mn-lt"/>
              </a:rPr>
              <a:t>Отставание от графика составляет до </a:t>
            </a:r>
            <a:r>
              <a:rPr lang="ru-RU" sz="1100" b="1" u="sng" dirty="0">
                <a:latin typeface="+mn-lt"/>
              </a:rPr>
              <a:t>3</a:t>
            </a:r>
            <a:r>
              <a:rPr lang="ru-RU" sz="1100" u="sng" dirty="0">
                <a:latin typeface="+mn-lt"/>
              </a:rPr>
              <a:t> месяца.</a:t>
            </a:r>
            <a:endParaRPr lang="ru-RU" sz="1100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+mn-lt"/>
              </a:rPr>
              <a:t>Работает </a:t>
            </a:r>
            <a:r>
              <a:rPr lang="ru-RU" sz="1100" b="1" dirty="0">
                <a:latin typeface="+mn-lt"/>
              </a:rPr>
              <a:t>63</a:t>
            </a:r>
            <a:r>
              <a:rPr lang="ru-RU" sz="1100" dirty="0">
                <a:latin typeface="+mn-lt"/>
              </a:rPr>
              <a:t> человек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i="1" dirty="0">
                <a:latin typeface="+mn-lt"/>
              </a:rPr>
              <a:t>Проблемные вопросы</a:t>
            </a:r>
          </a:p>
        </p:txBody>
      </p:sp>
      <p:pic>
        <p:nvPicPr>
          <p:cNvPr id="6149" name="Picture 4" descr="G:\Документы\Документы\Исходящие\Справки-доклады\Доклад по жд пост 2010 года\Схема обрезанная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50" y="1571625"/>
            <a:ext cx="3143250" cy="252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Прямая со стрелкой 8"/>
          <p:cNvCxnSpPr/>
          <p:nvPr/>
        </p:nvCxnSpPr>
        <p:spPr>
          <a:xfrm rot="16200000" flipH="1">
            <a:off x="664679" y="3050071"/>
            <a:ext cx="1935088" cy="406946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51" name="Picture 2" descr="\\Server\общая\доклад к Селекторному  на 13.05.10\фото Снеговая на 12.05\Фото 12.05.10\4900-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3" y="4310063"/>
            <a:ext cx="33020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3" name="Таблица 12"/>
          <p:cNvGraphicFramePr>
            <a:graphicFrameLocks noGrp="1"/>
          </p:cNvGraphicFramePr>
          <p:nvPr/>
        </p:nvGraphicFramePr>
        <p:xfrm>
          <a:off x="7092280" y="2780928"/>
          <a:ext cx="1175792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5792"/>
              </a:tblGrid>
              <a:tr h="360040">
                <a:tc>
                  <a:txBody>
                    <a:bodyPr/>
                    <a:lstStyle/>
                    <a:p>
                      <a:r>
                        <a:rPr lang="ru-RU" dirty="0" smtClean="0"/>
                        <a:t> дом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6"/>
          <p:cNvSpPr>
            <a:spLocks noChangeArrowheads="1"/>
          </p:cNvSpPr>
          <p:nvPr/>
        </p:nvSpPr>
        <p:spPr bwMode="auto">
          <a:xfrm>
            <a:off x="0" y="0"/>
            <a:ext cx="9144000" cy="7381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0070C0"/>
                </a:solidFill>
                <a:latin typeface="+mn-lt"/>
              </a:rPr>
              <a:t>Справка – доклад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rgbClr val="0070C0"/>
                </a:solidFill>
                <a:latin typeface="+mn-lt"/>
              </a:rPr>
              <a:t>по строительству 225-квартирнго жилого дома «Куб-2,5», 15-ти </a:t>
            </a:r>
            <a:r>
              <a:rPr lang="ru-RU" sz="1400" dirty="0" err="1">
                <a:solidFill>
                  <a:srgbClr val="0070C0"/>
                </a:solidFill>
                <a:latin typeface="+mn-lt"/>
              </a:rPr>
              <a:t>этажнго</a:t>
            </a:r>
            <a:r>
              <a:rPr lang="ru-RU" sz="1400" dirty="0">
                <a:solidFill>
                  <a:srgbClr val="0070C0"/>
                </a:solidFill>
                <a:latin typeface="+mn-lt"/>
              </a:rPr>
              <a:t>, 3 </a:t>
            </a:r>
            <a:r>
              <a:rPr lang="ru-RU" sz="1400" dirty="0" err="1">
                <a:solidFill>
                  <a:srgbClr val="0070C0"/>
                </a:solidFill>
                <a:latin typeface="+mn-lt"/>
              </a:rPr>
              <a:t>блок-секции</a:t>
            </a:r>
            <a:r>
              <a:rPr lang="ru-RU" sz="1400" dirty="0">
                <a:solidFill>
                  <a:srgbClr val="0070C0"/>
                </a:solidFill>
                <a:latin typeface="+mn-lt"/>
              </a:rPr>
              <a:t>, г. Владивосток, Снеговая Падь, общая площадь – 14017 м2. Шифр 4900/9.</a:t>
            </a:r>
          </a:p>
        </p:txBody>
      </p:sp>
      <p:sp>
        <p:nvSpPr>
          <p:cNvPr id="7171" name="Rectangle 6"/>
          <p:cNvSpPr>
            <a:spLocks noChangeArrowheads="1"/>
          </p:cNvSpPr>
          <p:nvPr/>
        </p:nvSpPr>
        <p:spPr bwMode="auto">
          <a:xfrm>
            <a:off x="153988" y="1285875"/>
            <a:ext cx="3297237" cy="2619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ru-RU" sz="1100" b="1" i="1">
                <a:latin typeface="Calibri" charset="-52"/>
              </a:rPr>
              <a:t>Генеральный план</a:t>
            </a:r>
            <a:endParaRPr lang="ru-RU" sz="600" b="1" i="1">
              <a:latin typeface="Calibri" charset="-52"/>
            </a:endParaRPr>
          </a:p>
        </p:txBody>
      </p:sp>
      <p:sp>
        <p:nvSpPr>
          <p:cNvPr id="4100" name="Rectangle 6"/>
          <p:cNvSpPr>
            <a:spLocks noChangeArrowheads="1"/>
          </p:cNvSpPr>
          <p:nvPr/>
        </p:nvSpPr>
        <p:spPr bwMode="auto">
          <a:xfrm>
            <a:off x="3571875" y="714375"/>
            <a:ext cx="5341938" cy="55546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b="1" i="1" dirty="0">
                <a:latin typeface="+mn-lt"/>
              </a:rPr>
              <a:t>Технико-экономические показатели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>
                <a:latin typeface="+mn-lt"/>
              </a:rPr>
              <a:t>Сметная стоимость –   727,502  млн. 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>
                <a:latin typeface="+mn-lt"/>
              </a:rPr>
              <a:t>Генподрядная организация - ОАО «ВМСУ ТОФ»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>
                <a:latin typeface="+mn-lt"/>
              </a:rPr>
              <a:t>Стоимость по контракту –  704,03924 млн. 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>
                <a:latin typeface="+mn-lt"/>
              </a:rPr>
              <a:t>Объем капвложений на 2010 г. – 195,245 млн.рублей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>
                <a:latin typeface="+mn-lt"/>
              </a:rPr>
              <a:t>Выполнено – 366,809 млн. 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>
                <a:latin typeface="+mn-lt"/>
              </a:rPr>
              <a:t>Оплачено –  409,826  млн. 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>
                <a:latin typeface="+mn-lt"/>
              </a:rPr>
              <a:t>Однокомнатные – 90  (до 47,76  м2)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>
                <a:latin typeface="+mn-lt"/>
              </a:rPr>
              <a:t>Двухкомнатные – 90   (до 69,29  м2)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>
                <a:latin typeface="+mn-lt"/>
              </a:rPr>
              <a:t>Трехкомнатные –  45  (до 84,42 м2)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>
                <a:latin typeface="+mn-lt"/>
              </a:rPr>
              <a:t>Общая площадь квартир – 14017 м2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>
                <a:latin typeface="+mn-lt"/>
              </a:rPr>
              <a:t>Строительный объем жилого здания –  71604 м3</a:t>
            </a:r>
            <a:endParaRPr lang="ru-RU" sz="1000" b="1" i="1" dirty="0">
              <a:latin typeface="+mn-lt"/>
            </a:endParaRPr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b="1" i="1" dirty="0">
                <a:latin typeface="+mn-lt"/>
              </a:rPr>
              <a:t>Физическое состояние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u="sng" dirty="0">
                <a:latin typeface="+mn-lt"/>
              </a:rPr>
              <a:t>Блок-секция 1 </a:t>
            </a:r>
            <a:r>
              <a:rPr lang="ru-RU" sz="900" dirty="0">
                <a:latin typeface="+mn-lt"/>
              </a:rPr>
              <a:t>Кровля – 100%, окна – 100%, устройство откосов из ГВЛ – 90%, установка подоконных досок – 100%, подготовка потолков и стен под окраску – 40%, внутренняя штукатурка – 95%, полы (стяжка) по квартирам - 93%, полы (стяжка) по коридорам - 25%, полы из плитка (коридоры) – 26%, отопление – 95%, устройство каналов под отопление в квартирах – 40%, водопровод – 90%, канализация – 80%, электромонтаж – 95%, штукатурка фасада – 100%, окраска фасада – 100%, входные двери – 100%, штукатурка дверных откосов – 5%, межкомнатные двери – 15%, укладка кафельной плитки в санузлах – 22%, шпатлёвка стен и потолков – 52%,  окраска стен и потолков – 52%, устройство ниш для приборов учёта из ГВЛ – 40%, монтаж лифтов – 40%.</a:t>
            </a:r>
            <a:endParaRPr lang="ru-RU" sz="900" b="1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u="sng" dirty="0">
                <a:latin typeface="+mn-lt"/>
              </a:rPr>
              <a:t>Блок-секция 2 </a:t>
            </a:r>
            <a:r>
              <a:rPr lang="ru-RU" sz="900" b="1" dirty="0">
                <a:latin typeface="+mn-lt"/>
              </a:rPr>
              <a:t> </a:t>
            </a:r>
            <a:r>
              <a:rPr lang="ru-RU" sz="900" dirty="0">
                <a:latin typeface="+mn-lt"/>
              </a:rPr>
              <a:t>Кровля – 100%, окна – 100%, штукатурка оконных откосов – 100%, установка подоконных досок – 95%,  внутренняя штукатурка – 100%, полы (стяжка) по квартирам - 100%, полы (стяжка) по коридорам - 95%, полы из плитка (коридоры) – 90%, отопление  с </a:t>
            </a:r>
            <a:r>
              <a:rPr lang="ru-RU" sz="900" dirty="0" err="1">
                <a:latin typeface="+mn-lt"/>
              </a:rPr>
              <a:t>опрессовкой</a:t>
            </a:r>
            <a:r>
              <a:rPr lang="ru-RU" sz="900" dirty="0">
                <a:latin typeface="+mn-lt"/>
              </a:rPr>
              <a:t> – 100%, устройство каналов под отопление в квартирах – 85%, водопровод – 90%, канализация – 80%, электромонтаж –95%, штукатурка фасада – 100%, окраска фасада – 100%, входные двери – 100%, штукатурка дверных откосов – 85%, межкомнатные двери – 95%, укладка кафельной плитки в санузлах – 93%, шпатлёвка – 90%, подготовка потолков и стен под окраску – 90%, окраска стен и потолков – 72%, устройство ниш для приборов учёта из ГВЛ – 65%, монтаж лифтов – 70%.</a:t>
            </a:r>
            <a:endParaRPr lang="ru-RU" sz="900" b="1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latin typeface="+mn-lt"/>
              </a:rPr>
              <a:t> </a:t>
            </a:r>
            <a:r>
              <a:rPr lang="ru-RU" sz="900" u="sng" dirty="0">
                <a:latin typeface="+mn-lt"/>
              </a:rPr>
              <a:t>Блок-секция 3</a:t>
            </a:r>
            <a:r>
              <a:rPr lang="ru-RU" sz="900" dirty="0">
                <a:latin typeface="+mn-lt"/>
              </a:rPr>
              <a:t> Кровля – 90%, окна –100%, штукатурка оконных откосов – 100%, установка подоконных досок – 90%,  внутренняя штукатурка – 100%, полы (стяжка) по квартирам - 100%, полы (стяжка) по коридорам - 100%, полы из плитка (коридоры) – 90%, отопление  с </a:t>
            </a:r>
            <a:r>
              <a:rPr lang="ru-RU" sz="900" dirty="0" err="1">
                <a:latin typeface="+mn-lt"/>
              </a:rPr>
              <a:t>опрессовкой</a:t>
            </a:r>
            <a:r>
              <a:rPr lang="ru-RU" sz="900" dirty="0">
                <a:latin typeface="+mn-lt"/>
              </a:rPr>
              <a:t>– 100%, устройство каналов под отопление в квартирах – 85%, водопровод – 90%, канализация – 90%, электромонтаж – 95%, штукатурка фасада – 100%, окраска фасада – 100%, входные двери – 100%, штукатурка дверных откосов – 85%,  межкомнатные двери – 100%, укладка кафельной плитки в санузлах – 85%, шпатлёвка – 85%, подготовка потолков и стен под окраску – 91%, окраска стен и потолков – 70%, устройство ниш для приборов учёта из ГВЛ – 70%, монтаж лифтов – 90%.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latin typeface="+mn-lt"/>
              </a:rPr>
              <a:t>Отставание от графика составляет до </a:t>
            </a:r>
            <a:r>
              <a:rPr lang="ru-RU" sz="900" b="1" dirty="0">
                <a:latin typeface="+mn-lt"/>
              </a:rPr>
              <a:t>4</a:t>
            </a:r>
            <a:r>
              <a:rPr lang="ru-RU" sz="900" dirty="0">
                <a:latin typeface="+mn-lt"/>
              </a:rPr>
              <a:t> месяца. Работает </a:t>
            </a:r>
            <a:r>
              <a:rPr lang="ru-RU" sz="900" b="1" dirty="0">
                <a:latin typeface="+mn-lt"/>
              </a:rPr>
              <a:t>80</a:t>
            </a:r>
            <a:r>
              <a:rPr lang="ru-RU" sz="900" dirty="0">
                <a:latin typeface="+mn-lt"/>
              </a:rPr>
              <a:t> человек.</a:t>
            </a:r>
          </a:p>
        </p:txBody>
      </p:sp>
      <p:pic>
        <p:nvPicPr>
          <p:cNvPr id="7173" name="Picture 4" descr="G:\Документы\Документы\Исходящие\Справки-доклады\Доклад по жд пост 2010 года\Схема обрезанная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50" y="1571625"/>
            <a:ext cx="3143250" cy="252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Прямая со стрелкой 8"/>
          <p:cNvCxnSpPr>
            <a:endCxn id="30722" idx="0"/>
          </p:cNvCxnSpPr>
          <p:nvPr/>
        </p:nvCxnSpPr>
        <p:spPr>
          <a:xfrm rot="16200000" flipH="1">
            <a:off x="646907" y="2996406"/>
            <a:ext cx="1714500" cy="722313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75" name="Picture 2" descr="\\Server\общая\доклад к Селекторному  на 13.05.10\фото Снеговая на 12.05\Фото 12.05.10\4900-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6688" y="4214813"/>
            <a:ext cx="3397250" cy="2547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6"/>
          <p:cNvSpPr>
            <a:spLocks noChangeArrowheads="1"/>
          </p:cNvSpPr>
          <p:nvPr/>
        </p:nvSpPr>
        <p:spPr bwMode="auto">
          <a:xfrm>
            <a:off x="0" y="0"/>
            <a:ext cx="9144000" cy="9540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 dirty="0">
              <a:solidFill>
                <a:srgbClr val="0070C0"/>
              </a:solidFill>
              <a:latin typeface="+mn-lt"/>
            </a:endParaRPr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0070C0"/>
                </a:solidFill>
                <a:latin typeface="+mn-lt"/>
              </a:rPr>
              <a:t>Справка – доклад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rgbClr val="0070C0"/>
                </a:solidFill>
                <a:latin typeface="+mn-lt"/>
              </a:rPr>
              <a:t>по строительству 150-квартирного жилого дома «Куб-2,5», 15-ти </a:t>
            </a:r>
            <a:r>
              <a:rPr lang="ru-RU" sz="1400" dirty="0" err="1">
                <a:solidFill>
                  <a:srgbClr val="0070C0"/>
                </a:solidFill>
                <a:latin typeface="+mn-lt"/>
              </a:rPr>
              <a:t>этажнго</a:t>
            </a:r>
            <a:r>
              <a:rPr lang="ru-RU" sz="1400" dirty="0">
                <a:solidFill>
                  <a:srgbClr val="0070C0"/>
                </a:solidFill>
                <a:latin typeface="+mn-lt"/>
              </a:rPr>
              <a:t>, 2 </a:t>
            </a:r>
            <a:r>
              <a:rPr lang="ru-RU" sz="1400" dirty="0" err="1">
                <a:solidFill>
                  <a:srgbClr val="0070C0"/>
                </a:solidFill>
                <a:latin typeface="+mn-lt"/>
              </a:rPr>
              <a:t>блок-секции</a:t>
            </a:r>
            <a:r>
              <a:rPr lang="ru-RU" sz="1400" dirty="0">
                <a:solidFill>
                  <a:srgbClr val="0070C0"/>
                </a:solidFill>
                <a:latin typeface="+mn-lt"/>
              </a:rPr>
              <a:t>, г. Владивосток, Снеговая Падь, общая площадь – 9438 м2. Шифр 4900/8.</a:t>
            </a:r>
          </a:p>
        </p:txBody>
      </p:sp>
      <p:sp>
        <p:nvSpPr>
          <p:cNvPr id="8195" name="Rectangle 6"/>
          <p:cNvSpPr>
            <a:spLocks noChangeArrowheads="1"/>
          </p:cNvSpPr>
          <p:nvPr/>
        </p:nvSpPr>
        <p:spPr bwMode="auto">
          <a:xfrm>
            <a:off x="153988" y="1285875"/>
            <a:ext cx="3297237" cy="2619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ru-RU" sz="1100" b="1" i="1">
                <a:latin typeface="Calibri" charset="-52"/>
              </a:rPr>
              <a:t>Генеральный план</a:t>
            </a:r>
            <a:endParaRPr lang="ru-RU" sz="600" b="1" i="1">
              <a:latin typeface="Calibri" charset="-52"/>
            </a:endParaRPr>
          </a:p>
        </p:txBody>
      </p:sp>
      <p:sp>
        <p:nvSpPr>
          <p:cNvPr id="4100" name="Rectangle 6"/>
          <p:cNvSpPr>
            <a:spLocks noChangeArrowheads="1"/>
          </p:cNvSpPr>
          <p:nvPr/>
        </p:nvSpPr>
        <p:spPr bwMode="auto">
          <a:xfrm>
            <a:off x="3571875" y="1571625"/>
            <a:ext cx="5341938" cy="41544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i="1" dirty="0">
                <a:latin typeface="+mn-lt"/>
              </a:rPr>
              <a:t>Технико-экономические показатели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Сметная стоимость –  319,289 млн. 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Генподрядная организация - ООО «</a:t>
            </a:r>
            <a:r>
              <a:rPr lang="ru-RU" sz="1200" dirty="0" err="1">
                <a:latin typeface="+mn-lt"/>
              </a:rPr>
              <a:t>Владстройкомплекс</a:t>
            </a:r>
            <a:r>
              <a:rPr lang="ru-RU" sz="1200" dirty="0">
                <a:latin typeface="+mn-lt"/>
              </a:rPr>
              <a:t>»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Стоимость по контракту – 302,0224 млн. 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Объем капвложений на 2010 г. – 267,434 млн.рублей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Выполнено – 83,756  млн. 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Оплачено –  83,756 млн. 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Однокомнатные – 60  (до  54,25  м2)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Двухкомнатные –   60 (до  66,35 м2)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Трехкомнатные –  30  (до  86,27  м2)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Общая площадь квартир – 9285,06 м2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Строительный объем жилого здания –  44497,5 м3</a:t>
            </a:r>
            <a:endParaRPr lang="ru-RU" sz="1200" b="1" i="1" dirty="0">
              <a:latin typeface="+mn-lt"/>
            </a:endParaRPr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i="1" dirty="0">
                <a:latin typeface="+mn-lt"/>
              </a:rPr>
              <a:t>Физическое состояние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u="sng" dirty="0">
                <a:latin typeface="+mn-lt"/>
              </a:rPr>
              <a:t>Блок-секция 1</a:t>
            </a:r>
            <a:r>
              <a:rPr lang="ru-RU" sz="1200" dirty="0">
                <a:latin typeface="+mn-lt"/>
              </a:rPr>
              <a:t>Фундаменты – 100%,колонны 1-15 этаж-100%, перекрытие 1-14 этаж-100%,кирпичная кладка перегородок-10 этажей-100%,кладка стен- 2 этажа.</a:t>
            </a:r>
            <a:endParaRPr lang="ru-RU" sz="1200" b="1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u="sng" dirty="0">
                <a:latin typeface="+mn-lt"/>
              </a:rPr>
              <a:t>Блок-секция 2 </a:t>
            </a:r>
            <a:r>
              <a:rPr lang="ru-RU" sz="1200" dirty="0">
                <a:latin typeface="+mn-lt"/>
              </a:rPr>
              <a:t>Фундаменты – 100%, колонны 1-14 этаж-100%, перекрытие 1-13 этаж-100%, кирпичная кладка перегородок-10 этажей-100%,кладка стен 2 этаж.</a:t>
            </a:r>
            <a:endParaRPr lang="ru-RU" sz="1200" b="1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 Подрядчик ООО «</a:t>
            </a:r>
            <a:r>
              <a:rPr lang="ru-RU" sz="1200" dirty="0" err="1">
                <a:latin typeface="+mn-lt"/>
              </a:rPr>
              <a:t>Владстройкомплекс</a:t>
            </a:r>
            <a:r>
              <a:rPr lang="ru-RU" sz="1200" dirty="0">
                <a:latin typeface="+mn-lt"/>
              </a:rPr>
              <a:t>». Работы по монтажу  ведутся в 2 смены. Работают</a:t>
            </a:r>
            <a:r>
              <a:rPr lang="ru-RU" sz="1200" b="1" dirty="0">
                <a:latin typeface="+mn-lt"/>
              </a:rPr>
              <a:t> 43</a:t>
            </a:r>
            <a:r>
              <a:rPr lang="ru-RU" sz="1200" dirty="0">
                <a:latin typeface="+mn-lt"/>
              </a:rPr>
              <a:t> человека.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i="1" dirty="0">
                <a:latin typeface="+mn-lt"/>
              </a:rPr>
              <a:t>Проблемные вопросы</a:t>
            </a:r>
          </a:p>
        </p:txBody>
      </p:sp>
      <p:pic>
        <p:nvPicPr>
          <p:cNvPr id="8197" name="Picture 4" descr="G:\Документы\Документы\Исходящие\Справки-доклады\Доклад по жд пост 2010 года\Схема обрезанная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50" y="1571625"/>
            <a:ext cx="3143250" cy="252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Прямая со стрелкой 8"/>
          <p:cNvCxnSpPr>
            <a:endCxn id="31746" idx="0"/>
          </p:cNvCxnSpPr>
          <p:nvPr/>
        </p:nvCxnSpPr>
        <p:spPr>
          <a:xfrm rot="16200000" flipH="1">
            <a:off x="613570" y="2958306"/>
            <a:ext cx="1839912" cy="638175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199" name="Picture 2" descr="\\Server\общая\доклад к Селекторному  на 13.05.10\фото Снеговая на 12.05\Фото 12.05.10\4900-8(дом№8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75" y="4197350"/>
            <a:ext cx="3421063" cy="256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6"/>
          <p:cNvSpPr>
            <a:spLocks noChangeArrowheads="1"/>
          </p:cNvSpPr>
          <p:nvPr/>
        </p:nvSpPr>
        <p:spPr bwMode="auto">
          <a:xfrm>
            <a:off x="0" y="0"/>
            <a:ext cx="9144000" cy="9540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 dirty="0">
              <a:solidFill>
                <a:srgbClr val="0070C0"/>
              </a:solidFill>
              <a:latin typeface="+mn-lt"/>
            </a:endParaRPr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0070C0"/>
                </a:solidFill>
                <a:latin typeface="+mn-lt"/>
              </a:rPr>
              <a:t>Справка – доклад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rgbClr val="0070C0"/>
                </a:solidFill>
                <a:latin typeface="+mn-lt"/>
              </a:rPr>
              <a:t>по строительству 200-квартирного жилого дома 10-ти </a:t>
            </a:r>
            <a:r>
              <a:rPr lang="ru-RU" sz="1400" dirty="0" err="1">
                <a:solidFill>
                  <a:srgbClr val="0070C0"/>
                </a:solidFill>
                <a:latin typeface="+mn-lt"/>
              </a:rPr>
              <a:t>эт</a:t>
            </a:r>
            <a:r>
              <a:rPr lang="ru-RU" sz="1400" dirty="0">
                <a:solidFill>
                  <a:srgbClr val="0070C0"/>
                </a:solidFill>
                <a:latin typeface="+mn-lt"/>
              </a:rPr>
              <a:t>. КПД-83серии, 5 </a:t>
            </a:r>
            <a:r>
              <a:rPr lang="ru-RU" sz="1400" dirty="0" err="1">
                <a:solidFill>
                  <a:srgbClr val="0070C0"/>
                </a:solidFill>
                <a:latin typeface="+mn-lt"/>
              </a:rPr>
              <a:t>блок-секций</a:t>
            </a:r>
            <a:r>
              <a:rPr lang="ru-RU" sz="1400" dirty="0">
                <a:solidFill>
                  <a:srgbClr val="0070C0"/>
                </a:solidFill>
                <a:latin typeface="+mn-lt"/>
              </a:rPr>
              <a:t>, г. Владивосток, Снеговая Падь, общая площадь – 13300 м2. Шифр 4900/4.</a:t>
            </a:r>
          </a:p>
        </p:txBody>
      </p:sp>
      <p:sp>
        <p:nvSpPr>
          <p:cNvPr id="9219" name="Rectangle 6"/>
          <p:cNvSpPr>
            <a:spLocks noChangeArrowheads="1"/>
          </p:cNvSpPr>
          <p:nvPr/>
        </p:nvSpPr>
        <p:spPr bwMode="auto">
          <a:xfrm>
            <a:off x="153988" y="1285875"/>
            <a:ext cx="3297237" cy="2619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ru-RU" sz="1100" b="1" i="1">
                <a:latin typeface="Calibri" charset="-52"/>
              </a:rPr>
              <a:t>Генеральный план</a:t>
            </a:r>
            <a:endParaRPr lang="ru-RU" sz="600" b="1" i="1">
              <a:latin typeface="Calibri" charset="-52"/>
            </a:endParaRPr>
          </a:p>
        </p:txBody>
      </p:sp>
      <p:sp>
        <p:nvSpPr>
          <p:cNvPr id="4100" name="Rectangle 6"/>
          <p:cNvSpPr>
            <a:spLocks noChangeArrowheads="1"/>
          </p:cNvSpPr>
          <p:nvPr/>
        </p:nvSpPr>
        <p:spPr bwMode="auto">
          <a:xfrm>
            <a:off x="3571875" y="1571625"/>
            <a:ext cx="5341938" cy="43402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i="1" dirty="0">
                <a:latin typeface="+mn-lt"/>
              </a:rPr>
              <a:t>Технико-экономические показатели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Сметная стоимость –  434,095 млн. 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Генподрядная организация – ФГУП «ГУСС </a:t>
            </a:r>
            <a:r>
              <a:rPr lang="ru-RU" sz="1200" dirty="0" err="1">
                <a:latin typeface="+mn-lt"/>
              </a:rPr>
              <a:t>Дальспестрой</a:t>
            </a:r>
            <a:r>
              <a:rPr lang="ru-RU" sz="1200" dirty="0">
                <a:latin typeface="+mn-lt"/>
              </a:rPr>
              <a:t>»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Стоимость по контракту – 352,63177 млн. 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Объем капвложений на 2010 г. – 224,921 млн.рублей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Выполнено –  224,352 млн. 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Оплачено –  262,836 млн. 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Двухкомнатные – 108 (до 56,77 м2)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Трехкомнатные – 76 (до 73,78 м2)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Четырехкомнатные –  16 (до 92,19 м2)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Общая площадь квартир – 13085 м2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Строительный объем жилого здания –  63829,07 м3</a:t>
            </a:r>
            <a:endParaRPr lang="ru-RU" sz="1200" b="1" i="1" dirty="0">
              <a:latin typeface="+mn-lt"/>
            </a:endParaRPr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i="1" dirty="0">
                <a:latin typeface="+mn-lt"/>
              </a:rPr>
              <a:t>Физическое состояние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u="sng" dirty="0">
                <a:latin typeface="+mn-lt"/>
              </a:rPr>
              <a:t>Блок-секция 1-3 </a:t>
            </a:r>
            <a:r>
              <a:rPr lang="ru-RU" sz="1200" dirty="0">
                <a:latin typeface="+mn-lt"/>
              </a:rPr>
              <a:t>Фундаменты – 100%, цоколь – 100%, стены – 1БС-10 </a:t>
            </a:r>
            <a:r>
              <a:rPr lang="ru-RU" sz="1200" dirty="0" err="1">
                <a:latin typeface="+mn-lt"/>
              </a:rPr>
              <a:t>эт</a:t>
            </a:r>
            <a:r>
              <a:rPr lang="ru-RU" sz="1200" dirty="0">
                <a:latin typeface="+mn-lt"/>
              </a:rPr>
              <a:t>, 2БС-10эт, 3БС-10 </a:t>
            </a:r>
            <a:r>
              <a:rPr lang="ru-RU" sz="1200" dirty="0" err="1">
                <a:latin typeface="+mn-lt"/>
              </a:rPr>
              <a:t>эт</a:t>
            </a:r>
            <a:r>
              <a:rPr lang="ru-RU" sz="1200" dirty="0">
                <a:latin typeface="+mn-lt"/>
              </a:rPr>
              <a:t>, перекрытия – 1БС-10 </a:t>
            </a:r>
            <a:r>
              <a:rPr lang="ru-RU" sz="1200" dirty="0" err="1">
                <a:latin typeface="+mn-lt"/>
              </a:rPr>
              <a:t>эт</a:t>
            </a:r>
            <a:r>
              <a:rPr lang="ru-RU" sz="1200" dirty="0">
                <a:latin typeface="+mn-lt"/>
              </a:rPr>
              <a:t>, 2БС-10 </a:t>
            </a:r>
            <a:r>
              <a:rPr lang="ru-RU" sz="1200" dirty="0" err="1">
                <a:latin typeface="+mn-lt"/>
              </a:rPr>
              <a:t>эт</a:t>
            </a:r>
            <a:r>
              <a:rPr lang="ru-RU" sz="1200" dirty="0">
                <a:latin typeface="+mn-lt"/>
              </a:rPr>
              <a:t>, 3БС-10 </a:t>
            </a:r>
            <a:r>
              <a:rPr lang="ru-RU" sz="1200" dirty="0" err="1">
                <a:latin typeface="+mn-lt"/>
              </a:rPr>
              <a:t>эт.,наружные</a:t>
            </a:r>
            <a:r>
              <a:rPr lang="ru-RU" sz="1200" dirty="0">
                <a:latin typeface="+mn-lt"/>
              </a:rPr>
              <a:t> стены-1БС-50%,2БС-45%, 3БС-45%, перегородки- 1 БС-65%, 2БС-60%, 3БС-60%, отделка-10%, сантехника-45%, электрика-60%</a:t>
            </a:r>
            <a:endParaRPr lang="ru-RU" sz="1200" b="1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u="sng" dirty="0">
                <a:latin typeface="+mn-lt"/>
              </a:rPr>
              <a:t>Блок-секция 4-5 </a:t>
            </a:r>
            <a:r>
              <a:rPr lang="ru-RU" sz="1200" b="1" dirty="0">
                <a:latin typeface="+mn-lt"/>
              </a:rPr>
              <a:t> </a:t>
            </a:r>
            <a:r>
              <a:rPr lang="ru-RU" sz="1200" dirty="0">
                <a:latin typeface="+mn-lt"/>
              </a:rPr>
              <a:t>Фундаменты – 100%, цоколь – 100%, стены – 4БС-10 </a:t>
            </a:r>
            <a:r>
              <a:rPr lang="ru-RU" sz="1200" dirty="0" err="1">
                <a:latin typeface="+mn-lt"/>
              </a:rPr>
              <a:t>эт</a:t>
            </a:r>
            <a:r>
              <a:rPr lang="ru-RU" sz="1200" dirty="0">
                <a:latin typeface="+mn-lt"/>
              </a:rPr>
              <a:t>, 5БС-10 </a:t>
            </a:r>
            <a:r>
              <a:rPr lang="ru-RU" sz="1200" dirty="0" err="1">
                <a:latin typeface="+mn-lt"/>
              </a:rPr>
              <a:t>эт</a:t>
            </a:r>
            <a:r>
              <a:rPr lang="ru-RU" sz="1200" dirty="0">
                <a:latin typeface="+mn-lt"/>
              </a:rPr>
              <a:t>, перекрытия- 4БС-10эт, 5БС-10эт, наружные стены-4БС-60%, 5БС-60%, перегородки- 4БС-55%, 5БС-65%, электрика-4БС-55%, 5БС-65%, сантехника-45%</a:t>
            </a:r>
            <a:endParaRPr lang="ru-RU" sz="1200" b="1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u="sng" dirty="0">
                <a:latin typeface="+mn-lt"/>
              </a:rPr>
              <a:t>Вставка – 10эт -100%</a:t>
            </a:r>
            <a:endParaRPr lang="ru-RU" sz="1200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u="sng" dirty="0">
                <a:latin typeface="+mn-lt"/>
              </a:rPr>
              <a:t>Работает 80 человек.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i="1" dirty="0">
                <a:latin typeface="+mn-lt"/>
              </a:rPr>
              <a:t>Проблемные вопросы</a:t>
            </a:r>
          </a:p>
        </p:txBody>
      </p:sp>
      <p:pic>
        <p:nvPicPr>
          <p:cNvPr id="9221" name="Picture 4" descr="G:\Документы\Документы\Исходящие\Справки-доклады\Доклад по жд пост 2010 года\Схема обрезанная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50" y="1571625"/>
            <a:ext cx="3143250" cy="252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Прямая со стрелкой 8"/>
          <p:cNvCxnSpPr/>
          <p:nvPr/>
        </p:nvCxnSpPr>
        <p:spPr>
          <a:xfrm rot="5400000">
            <a:off x="1149350" y="3203576"/>
            <a:ext cx="1697037" cy="290512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223" name="Picture 2" descr="\\Server\общая\доклад к Селекторному  на 13.05.10\фото Снеговая на 12.05\Фото 12.05.10\4900-4(дом №4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0813" y="4232275"/>
            <a:ext cx="3278187" cy="245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6"/>
          <p:cNvSpPr>
            <a:spLocks noChangeArrowheads="1"/>
          </p:cNvSpPr>
          <p:nvPr/>
        </p:nvSpPr>
        <p:spPr bwMode="auto">
          <a:xfrm>
            <a:off x="0" y="0"/>
            <a:ext cx="9144000" cy="9540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 dirty="0">
              <a:solidFill>
                <a:srgbClr val="0070C0"/>
              </a:solidFill>
              <a:latin typeface="+mn-lt"/>
            </a:endParaRPr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0070C0"/>
                </a:solidFill>
                <a:latin typeface="+mn-lt"/>
              </a:rPr>
              <a:t>Справка – доклад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rgbClr val="0070C0"/>
                </a:solidFill>
                <a:latin typeface="+mn-lt"/>
              </a:rPr>
              <a:t>по строительству 200-квартирного жилого дома 10-ти </a:t>
            </a:r>
            <a:r>
              <a:rPr lang="ru-RU" sz="1400" dirty="0" err="1">
                <a:solidFill>
                  <a:srgbClr val="0070C0"/>
                </a:solidFill>
                <a:latin typeface="+mn-lt"/>
              </a:rPr>
              <a:t>эт</a:t>
            </a:r>
            <a:r>
              <a:rPr lang="ru-RU" sz="1400" dirty="0">
                <a:solidFill>
                  <a:srgbClr val="0070C0"/>
                </a:solidFill>
                <a:latin typeface="+mn-lt"/>
              </a:rPr>
              <a:t>. монолит, 5 </a:t>
            </a:r>
            <a:r>
              <a:rPr lang="ru-RU" sz="1400" dirty="0" err="1">
                <a:solidFill>
                  <a:srgbClr val="0070C0"/>
                </a:solidFill>
                <a:latin typeface="+mn-lt"/>
              </a:rPr>
              <a:t>блок-секций</a:t>
            </a:r>
            <a:r>
              <a:rPr lang="ru-RU" sz="1400" dirty="0">
                <a:solidFill>
                  <a:srgbClr val="0070C0"/>
                </a:solidFill>
                <a:latin typeface="+mn-lt"/>
              </a:rPr>
              <a:t>, г. Владивосток, Снеговая Падь, общая площадь – 13300 м2. Шифр 4900/5.</a:t>
            </a:r>
          </a:p>
        </p:txBody>
      </p:sp>
      <p:sp>
        <p:nvSpPr>
          <p:cNvPr id="10243" name="Rectangle 6"/>
          <p:cNvSpPr>
            <a:spLocks noChangeArrowheads="1"/>
          </p:cNvSpPr>
          <p:nvPr/>
        </p:nvSpPr>
        <p:spPr bwMode="auto">
          <a:xfrm>
            <a:off x="153988" y="1285875"/>
            <a:ext cx="3297237" cy="2619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ru-RU" sz="1100" b="1" i="1">
                <a:latin typeface="Calibri" charset="-52"/>
              </a:rPr>
              <a:t>Генеральный план</a:t>
            </a:r>
            <a:endParaRPr lang="ru-RU" sz="600" b="1" i="1">
              <a:latin typeface="Calibri" charset="-52"/>
            </a:endParaRPr>
          </a:p>
        </p:txBody>
      </p:sp>
      <p:sp>
        <p:nvSpPr>
          <p:cNvPr id="4100" name="Rectangle 6"/>
          <p:cNvSpPr>
            <a:spLocks noChangeArrowheads="1"/>
          </p:cNvSpPr>
          <p:nvPr/>
        </p:nvSpPr>
        <p:spPr bwMode="auto">
          <a:xfrm>
            <a:off x="3571875" y="1571625"/>
            <a:ext cx="5341938" cy="4894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i="1" dirty="0">
                <a:latin typeface="+mn-lt"/>
              </a:rPr>
              <a:t>Технико-экономические показатели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Сметная стоимость – 431,641 млн. 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Генподрядная организация – ФГУП «ГУСС </a:t>
            </a:r>
            <a:r>
              <a:rPr lang="ru-RU" sz="1200" dirty="0" err="1">
                <a:latin typeface="+mn-lt"/>
              </a:rPr>
              <a:t>Дальспестрой</a:t>
            </a:r>
            <a:r>
              <a:rPr lang="ru-RU" sz="1200" dirty="0">
                <a:latin typeface="+mn-lt"/>
              </a:rPr>
              <a:t>»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Стоимость по контракту – 350,62743 млн. 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Объем капвложений на 2010 г. – 190,904 млн.рублей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Выполнено – 258,516 млн. 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Оплачено –  286,15 млн. 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Двухкомнатные – 108 (до 56,77 м2)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Трехкомнатные – 76 (до 73,78 м2)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Четырехкомнатные –  16 (до 92,19 м2)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Общая площадь квартир – 13300 м2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Строительный объем жилого здания – 63829,07 м3</a:t>
            </a:r>
            <a:endParaRPr lang="ru-RU" sz="1200" b="1" i="1" dirty="0">
              <a:latin typeface="+mn-lt"/>
            </a:endParaRPr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i="1" dirty="0">
                <a:latin typeface="+mn-lt"/>
              </a:rPr>
              <a:t>Физическое состояние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u="sng" dirty="0">
                <a:latin typeface="+mn-lt"/>
              </a:rPr>
              <a:t>Блок-секция 1-3 </a:t>
            </a:r>
            <a:r>
              <a:rPr lang="ru-RU" sz="1200" dirty="0">
                <a:latin typeface="+mn-lt"/>
              </a:rPr>
              <a:t>Фундаменты – 100%, цоколь – 100%, стены – 1БС-10 </a:t>
            </a:r>
            <a:r>
              <a:rPr lang="ru-RU" sz="1200" dirty="0" err="1">
                <a:latin typeface="+mn-lt"/>
              </a:rPr>
              <a:t>эт</a:t>
            </a:r>
            <a:r>
              <a:rPr lang="ru-RU" sz="1200" dirty="0">
                <a:latin typeface="+mn-lt"/>
              </a:rPr>
              <a:t>, 2БС-10 </a:t>
            </a:r>
            <a:r>
              <a:rPr lang="ru-RU" sz="1200" dirty="0" err="1">
                <a:latin typeface="+mn-lt"/>
              </a:rPr>
              <a:t>эт</a:t>
            </a:r>
            <a:r>
              <a:rPr lang="ru-RU" sz="1200" dirty="0">
                <a:latin typeface="+mn-lt"/>
              </a:rPr>
              <a:t>, 3БС-10 </a:t>
            </a:r>
            <a:r>
              <a:rPr lang="ru-RU" sz="1200" dirty="0" err="1">
                <a:latin typeface="+mn-lt"/>
              </a:rPr>
              <a:t>эт</a:t>
            </a:r>
            <a:r>
              <a:rPr lang="ru-RU" sz="1200" dirty="0">
                <a:latin typeface="+mn-lt"/>
              </a:rPr>
              <a:t>, перекрытия - 1БС-10 </a:t>
            </a:r>
            <a:r>
              <a:rPr lang="ru-RU" sz="1200" dirty="0" err="1">
                <a:latin typeface="+mn-lt"/>
              </a:rPr>
              <a:t>эт</a:t>
            </a:r>
            <a:r>
              <a:rPr lang="ru-RU" sz="1200" dirty="0">
                <a:latin typeface="+mn-lt"/>
              </a:rPr>
              <a:t>, 2БС-10 </a:t>
            </a:r>
            <a:r>
              <a:rPr lang="ru-RU" sz="1200" dirty="0" err="1">
                <a:latin typeface="+mn-lt"/>
              </a:rPr>
              <a:t>эт</a:t>
            </a:r>
            <a:r>
              <a:rPr lang="ru-RU" sz="1200" dirty="0">
                <a:latin typeface="+mn-lt"/>
              </a:rPr>
              <a:t>, 3БС-10 </a:t>
            </a:r>
            <a:r>
              <a:rPr lang="ru-RU" sz="1200" dirty="0" err="1">
                <a:latin typeface="+mn-lt"/>
              </a:rPr>
              <a:t>эт</a:t>
            </a:r>
            <a:r>
              <a:rPr lang="ru-RU" sz="1200" dirty="0">
                <a:latin typeface="+mn-lt"/>
              </a:rPr>
              <a:t>, </a:t>
            </a:r>
            <a:r>
              <a:rPr lang="ru-RU" sz="1200" dirty="0" err="1">
                <a:latin typeface="+mn-lt"/>
              </a:rPr>
              <a:t>техэтаж</a:t>
            </a:r>
            <a:r>
              <a:rPr lang="ru-RU" sz="1200" dirty="0">
                <a:latin typeface="+mn-lt"/>
              </a:rPr>
              <a:t>- 1БС-100%, 2БС-100%, 3БС-100%, наружные стены – 1БС-95% 2БС-85%, 3БС-85%, перегородки- 1БС-85%, 2БС-80%, 3БС-65% , отделка-10%, кровля- 1БС-55%, 2БС-60%, 3БС-60%, электрика-1БС-65%, 2БС-55%, 3БС-55%, сантехника-80%</a:t>
            </a:r>
            <a:endParaRPr lang="ru-RU" sz="1200" b="1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u="sng" dirty="0">
                <a:latin typeface="+mn-lt"/>
              </a:rPr>
              <a:t>Вставка – 10 </a:t>
            </a:r>
            <a:r>
              <a:rPr lang="ru-RU" sz="1200" u="sng" dirty="0" err="1">
                <a:latin typeface="+mn-lt"/>
              </a:rPr>
              <a:t>эт</a:t>
            </a:r>
            <a:r>
              <a:rPr lang="ru-RU" sz="1200" u="sng" dirty="0">
                <a:latin typeface="+mn-lt"/>
              </a:rPr>
              <a:t>. -100%</a:t>
            </a:r>
            <a:endParaRPr lang="ru-RU" sz="1200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u="sng" dirty="0">
                <a:latin typeface="+mn-lt"/>
              </a:rPr>
              <a:t>Блок-секция 4-5</a:t>
            </a:r>
            <a:r>
              <a:rPr lang="ru-RU" sz="1200" b="1" dirty="0">
                <a:latin typeface="+mn-lt"/>
              </a:rPr>
              <a:t> </a:t>
            </a:r>
            <a:r>
              <a:rPr lang="ru-RU" sz="1200" dirty="0">
                <a:latin typeface="+mn-lt"/>
              </a:rPr>
              <a:t>Фундаменты – 100%, цоколь – 100%, стены – 4БС-10 </a:t>
            </a:r>
            <a:r>
              <a:rPr lang="ru-RU" sz="1200" dirty="0" err="1">
                <a:latin typeface="+mn-lt"/>
              </a:rPr>
              <a:t>эт</a:t>
            </a:r>
            <a:r>
              <a:rPr lang="ru-RU" sz="1200" dirty="0">
                <a:latin typeface="+mn-lt"/>
              </a:rPr>
              <a:t>, 5БС-10 </a:t>
            </a:r>
            <a:r>
              <a:rPr lang="ru-RU" sz="1200" dirty="0" err="1">
                <a:latin typeface="+mn-lt"/>
              </a:rPr>
              <a:t>эт</a:t>
            </a:r>
            <a:r>
              <a:rPr lang="ru-RU" sz="1200" dirty="0">
                <a:latin typeface="+mn-lt"/>
              </a:rPr>
              <a:t>, перекрытия - 4БС-10 </a:t>
            </a:r>
            <a:r>
              <a:rPr lang="ru-RU" sz="1200" dirty="0" err="1">
                <a:latin typeface="+mn-lt"/>
              </a:rPr>
              <a:t>эт</a:t>
            </a:r>
            <a:r>
              <a:rPr lang="ru-RU" sz="1200" dirty="0">
                <a:latin typeface="+mn-lt"/>
              </a:rPr>
              <a:t>, 5БС-10 </a:t>
            </a:r>
            <a:r>
              <a:rPr lang="ru-RU" sz="1200" dirty="0" err="1">
                <a:latin typeface="+mn-lt"/>
              </a:rPr>
              <a:t>эт</a:t>
            </a:r>
            <a:r>
              <a:rPr lang="ru-RU" sz="1200" dirty="0">
                <a:latin typeface="+mn-lt"/>
              </a:rPr>
              <a:t>, техэтаж-4БС-100%, 5БС-100%, наружные стены - 4БС-85%, 5БС-85%, перегородки – 4БС-80% </a:t>
            </a:r>
            <a:r>
              <a:rPr lang="ru-RU" sz="1200" dirty="0" err="1">
                <a:latin typeface="+mn-lt"/>
              </a:rPr>
              <a:t>эт</a:t>
            </a:r>
            <a:r>
              <a:rPr lang="ru-RU" sz="1200" dirty="0">
                <a:latin typeface="+mn-lt"/>
              </a:rPr>
              <a:t>, 5БС-80% </a:t>
            </a:r>
            <a:r>
              <a:rPr lang="ru-RU" sz="1200" dirty="0" err="1">
                <a:latin typeface="+mn-lt"/>
              </a:rPr>
              <a:t>эт</a:t>
            </a:r>
            <a:r>
              <a:rPr lang="ru-RU" sz="1200" dirty="0">
                <a:latin typeface="+mn-lt"/>
              </a:rPr>
              <a:t>., 4БС-55%, 5БС-55%, полы-4БС-20%, отделка-10%, 5БС-20%, окна-25%, кровля- 4БС-55%, 5БС-55%, электрика- 4БС-55%, 5БС-65%, сантехника-80%</a:t>
            </a:r>
            <a:endParaRPr lang="ru-RU" sz="1200" b="1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Работает </a:t>
            </a:r>
            <a:r>
              <a:rPr lang="ru-RU" sz="1200" b="1" dirty="0">
                <a:latin typeface="+mn-lt"/>
              </a:rPr>
              <a:t>130 </a:t>
            </a:r>
            <a:r>
              <a:rPr lang="ru-RU" sz="1200" dirty="0">
                <a:latin typeface="+mn-lt"/>
              </a:rPr>
              <a:t>человек.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i="1" dirty="0">
                <a:latin typeface="+mn-lt"/>
              </a:rPr>
              <a:t>Проблемные вопросы</a:t>
            </a:r>
          </a:p>
        </p:txBody>
      </p:sp>
      <p:pic>
        <p:nvPicPr>
          <p:cNvPr id="10245" name="Picture 4" descr="G:\Документы\Документы\Исходящие\Справки-доклады\Доклад по жд пост 2010 года\Схема обрезанная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50" y="1571625"/>
            <a:ext cx="3143250" cy="252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Прямая со стрелкой 8"/>
          <p:cNvCxnSpPr/>
          <p:nvPr/>
        </p:nvCxnSpPr>
        <p:spPr>
          <a:xfrm rot="5400000">
            <a:off x="1113632" y="3382169"/>
            <a:ext cx="1554162" cy="76200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47" name="Picture 2" descr="\\Server\общая\доклад к Селекторному  на 13.05.10\фото Снеговая на 12.05\Фото 12.05.10\4900-5(дом№5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500" y="4214813"/>
            <a:ext cx="33020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6"/>
          <p:cNvSpPr>
            <a:spLocks noChangeArrowheads="1"/>
          </p:cNvSpPr>
          <p:nvPr/>
        </p:nvSpPr>
        <p:spPr bwMode="auto">
          <a:xfrm>
            <a:off x="0" y="0"/>
            <a:ext cx="9144000" cy="9540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 dirty="0">
              <a:solidFill>
                <a:srgbClr val="0070C0"/>
              </a:solidFill>
              <a:latin typeface="+mn-lt"/>
            </a:endParaRPr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0070C0"/>
                </a:solidFill>
                <a:latin typeface="+mn-lt"/>
              </a:rPr>
              <a:t>Справка – доклад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rgbClr val="0070C0"/>
                </a:solidFill>
                <a:latin typeface="+mn-lt"/>
              </a:rPr>
              <a:t>по строительству 200-квартирного жилого дома 10-ти </a:t>
            </a:r>
            <a:r>
              <a:rPr lang="ru-RU" sz="1400" dirty="0" err="1">
                <a:solidFill>
                  <a:srgbClr val="0070C0"/>
                </a:solidFill>
                <a:latin typeface="+mn-lt"/>
              </a:rPr>
              <a:t>эт</a:t>
            </a:r>
            <a:r>
              <a:rPr lang="ru-RU" sz="1400" dirty="0">
                <a:solidFill>
                  <a:srgbClr val="0070C0"/>
                </a:solidFill>
                <a:latin typeface="+mn-lt"/>
              </a:rPr>
              <a:t>. монолит, 5 </a:t>
            </a:r>
            <a:r>
              <a:rPr lang="ru-RU" sz="1400" dirty="0" err="1">
                <a:solidFill>
                  <a:srgbClr val="0070C0"/>
                </a:solidFill>
                <a:latin typeface="+mn-lt"/>
              </a:rPr>
              <a:t>блок-секций</a:t>
            </a:r>
            <a:r>
              <a:rPr lang="ru-RU" sz="1400" dirty="0">
                <a:solidFill>
                  <a:srgbClr val="0070C0"/>
                </a:solidFill>
                <a:latin typeface="+mn-lt"/>
              </a:rPr>
              <a:t>, г. Владивосток, Снеговая Падь, общая площадь – 13300 м2. Шифр 4900/6.</a:t>
            </a:r>
          </a:p>
        </p:txBody>
      </p:sp>
      <p:sp>
        <p:nvSpPr>
          <p:cNvPr id="11267" name="Rectangle 6"/>
          <p:cNvSpPr>
            <a:spLocks noChangeArrowheads="1"/>
          </p:cNvSpPr>
          <p:nvPr/>
        </p:nvSpPr>
        <p:spPr bwMode="auto">
          <a:xfrm>
            <a:off x="153988" y="1285875"/>
            <a:ext cx="3297237" cy="2619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ru-RU" sz="1100" b="1" i="1">
                <a:latin typeface="Calibri" charset="-52"/>
              </a:rPr>
              <a:t>Генеральный план</a:t>
            </a:r>
            <a:endParaRPr lang="ru-RU" sz="600" b="1" i="1">
              <a:latin typeface="Calibri" charset="-52"/>
            </a:endParaRPr>
          </a:p>
        </p:txBody>
      </p:sp>
      <p:sp>
        <p:nvSpPr>
          <p:cNvPr id="4100" name="Rectangle 6"/>
          <p:cNvSpPr>
            <a:spLocks noChangeArrowheads="1"/>
          </p:cNvSpPr>
          <p:nvPr/>
        </p:nvSpPr>
        <p:spPr bwMode="auto">
          <a:xfrm>
            <a:off x="3571875" y="1571625"/>
            <a:ext cx="5341938" cy="45243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i="1" dirty="0">
                <a:latin typeface="+mn-lt"/>
              </a:rPr>
              <a:t>Технико-экономические показатели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Сметная стоимость – 431,641  млн. 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Генподрядная организация – ФГУП «ГУСС </a:t>
            </a:r>
            <a:r>
              <a:rPr lang="ru-RU" sz="1200" dirty="0" err="1">
                <a:latin typeface="+mn-lt"/>
              </a:rPr>
              <a:t>Дальспестрой</a:t>
            </a:r>
            <a:r>
              <a:rPr lang="ru-RU" sz="1200" dirty="0">
                <a:latin typeface="+mn-lt"/>
              </a:rPr>
              <a:t>»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Стоимость по контракту – 350,62743 млн. 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Объем капвложений на 2010 г. – 182,359 млн.рублей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Выполнено – 249,933 млн. 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Оплачено –  280,141 млн. 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Двухкомнатные – 108 (до 56,77 м2)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Трехкомнатные – 76 (до 73,78 м2)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Четырехкомнатные –  16 (до 92,19 м2)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Общая площадь квартир – 13300 м2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Строительный объем жилого здания – 63829,07 м3</a:t>
            </a:r>
            <a:endParaRPr lang="ru-RU" sz="1200" b="1" i="1" dirty="0">
              <a:latin typeface="+mn-lt"/>
            </a:endParaRPr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i="1" dirty="0">
                <a:latin typeface="+mn-lt"/>
              </a:rPr>
              <a:t>Физическое состояние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u="sng" dirty="0">
                <a:latin typeface="+mn-lt"/>
              </a:rPr>
              <a:t>Блок-секция 1-3</a:t>
            </a:r>
            <a:r>
              <a:rPr lang="ru-RU" sz="1200" b="1" dirty="0">
                <a:latin typeface="+mn-lt"/>
              </a:rPr>
              <a:t> </a:t>
            </a:r>
            <a:r>
              <a:rPr lang="ru-RU" sz="1200" dirty="0">
                <a:latin typeface="+mn-lt"/>
              </a:rPr>
              <a:t>Фундаменты – 100%, цоколь – 100%, стены – 1БС-10 </a:t>
            </a:r>
            <a:r>
              <a:rPr lang="ru-RU" sz="1200" dirty="0" err="1">
                <a:latin typeface="+mn-lt"/>
              </a:rPr>
              <a:t>эт</a:t>
            </a:r>
            <a:r>
              <a:rPr lang="ru-RU" sz="1200" dirty="0">
                <a:latin typeface="+mn-lt"/>
              </a:rPr>
              <a:t>., 2БС-10 </a:t>
            </a:r>
            <a:r>
              <a:rPr lang="ru-RU" sz="1200" dirty="0" err="1">
                <a:latin typeface="+mn-lt"/>
              </a:rPr>
              <a:t>эт</a:t>
            </a:r>
            <a:r>
              <a:rPr lang="ru-RU" sz="1200" dirty="0">
                <a:latin typeface="+mn-lt"/>
              </a:rPr>
              <a:t>., 3БС-10 </a:t>
            </a:r>
            <a:r>
              <a:rPr lang="ru-RU" sz="1200" dirty="0" err="1">
                <a:latin typeface="+mn-lt"/>
              </a:rPr>
              <a:t>эт</a:t>
            </a:r>
            <a:r>
              <a:rPr lang="ru-RU" sz="1200" dirty="0">
                <a:latin typeface="+mn-lt"/>
              </a:rPr>
              <a:t>., перекрытия – 1БС-10 </a:t>
            </a:r>
            <a:r>
              <a:rPr lang="ru-RU" sz="1200" dirty="0" err="1">
                <a:latin typeface="+mn-lt"/>
              </a:rPr>
              <a:t>эт</a:t>
            </a:r>
            <a:r>
              <a:rPr lang="ru-RU" sz="1200" dirty="0">
                <a:latin typeface="+mn-lt"/>
              </a:rPr>
              <a:t>., 2БС-10 </a:t>
            </a:r>
            <a:r>
              <a:rPr lang="ru-RU" sz="1200" dirty="0" err="1">
                <a:latin typeface="+mn-lt"/>
              </a:rPr>
              <a:t>эт</a:t>
            </a:r>
            <a:r>
              <a:rPr lang="ru-RU" sz="1200" dirty="0">
                <a:latin typeface="+mn-lt"/>
              </a:rPr>
              <a:t>., 3БС-10 </a:t>
            </a:r>
            <a:r>
              <a:rPr lang="ru-RU" sz="1200" dirty="0" err="1">
                <a:latin typeface="+mn-lt"/>
              </a:rPr>
              <a:t>эт</a:t>
            </a:r>
            <a:r>
              <a:rPr lang="ru-RU" sz="1200" dirty="0">
                <a:latin typeface="+mn-lt"/>
              </a:rPr>
              <a:t>., </a:t>
            </a:r>
            <a:r>
              <a:rPr lang="ru-RU" sz="1200" dirty="0" err="1">
                <a:latin typeface="+mn-lt"/>
              </a:rPr>
              <a:t>техэтаж</a:t>
            </a:r>
            <a:r>
              <a:rPr lang="ru-RU" sz="1200" dirty="0">
                <a:latin typeface="+mn-lt"/>
              </a:rPr>
              <a:t>- 1БС-100%, 2БС-100%, 3БС-100%, стены наружные – 1БС-50%, 2БС-55%,  3БС-50%, перегородки – 1БС-60%, 2БС-60%, 3БС-65%, отделка-10%, окна-20%, полы-20%, кровля-1БС-45%, 2БС-45%, 3БС-20%, сантехника-55%, электрика-55% </a:t>
            </a:r>
            <a:endParaRPr lang="ru-RU" sz="1200" b="1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u="sng" dirty="0">
                <a:latin typeface="+mn-lt"/>
              </a:rPr>
              <a:t>Блок-секция 4-5 </a:t>
            </a:r>
            <a:r>
              <a:rPr lang="ru-RU" sz="1200" dirty="0">
                <a:latin typeface="+mn-lt"/>
              </a:rPr>
              <a:t>Фундаменты – 100%, цоколь – 100%, стены – 4БС-10 </a:t>
            </a:r>
            <a:r>
              <a:rPr lang="ru-RU" sz="1200" dirty="0" err="1">
                <a:latin typeface="+mn-lt"/>
              </a:rPr>
              <a:t>эт</a:t>
            </a:r>
            <a:r>
              <a:rPr lang="ru-RU" sz="1200" dirty="0">
                <a:latin typeface="+mn-lt"/>
              </a:rPr>
              <a:t>., 5БС-10 </a:t>
            </a:r>
            <a:r>
              <a:rPr lang="ru-RU" sz="1200" dirty="0" err="1">
                <a:latin typeface="+mn-lt"/>
              </a:rPr>
              <a:t>эт</a:t>
            </a:r>
            <a:r>
              <a:rPr lang="ru-RU" sz="1200" dirty="0">
                <a:latin typeface="+mn-lt"/>
              </a:rPr>
              <a:t>., перекрытия – 4БС-10 </a:t>
            </a:r>
            <a:r>
              <a:rPr lang="ru-RU" sz="1200" dirty="0" err="1">
                <a:latin typeface="+mn-lt"/>
              </a:rPr>
              <a:t>эт</a:t>
            </a:r>
            <a:r>
              <a:rPr lang="ru-RU" sz="1200" dirty="0">
                <a:latin typeface="+mn-lt"/>
              </a:rPr>
              <a:t>., 5БС – 10 </a:t>
            </a:r>
            <a:r>
              <a:rPr lang="ru-RU" sz="1200" dirty="0" err="1">
                <a:latin typeface="+mn-lt"/>
              </a:rPr>
              <a:t>эт</a:t>
            </a:r>
            <a:r>
              <a:rPr lang="ru-RU" sz="1200" dirty="0">
                <a:latin typeface="+mn-lt"/>
              </a:rPr>
              <a:t>, стены-4БС-45%, 5БС45%, перегородки- 4БС-50%, 5БС-55%, отделка-10%, электрика-45%, сантехника-55%</a:t>
            </a:r>
            <a:endParaRPr lang="ru-RU" sz="1200" b="1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u="sng" dirty="0">
                <a:latin typeface="+mn-lt"/>
              </a:rPr>
              <a:t>Вставка-10эт -100%</a:t>
            </a:r>
            <a:endParaRPr lang="ru-RU" sz="1200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Работает </a:t>
            </a:r>
            <a:r>
              <a:rPr lang="ru-RU" sz="1200" b="1" dirty="0">
                <a:latin typeface="+mn-lt"/>
              </a:rPr>
              <a:t>140 </a:t>
            </a:r>
            <a:r>
              <a:rPr lang="ru-RU" sz="1200" dirty="0">
                <a:latin typeface="+mn-lt"/>
              </a:rPr>
              <a:t>человек.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i="1" dirty="0">
                <a:latin typeface="+mn-lt"/>
              </a:rPr>
              <a:t>Проблемные вопросы</a:t>
            </a:r>
          </a:p>
        </p:txBody>
      </p:sp>
      <p:pic>
        <p:nvPicPr>
          <p:cNvPr id="11269" name="Picture 4" descr="G:\Документы\Документы\Исходящие\Справки-доклады\Доклад по жд пост 2010 года\Схема обрезанная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50" y="1571625"/>
            <a:ext cx="3143250" cy="252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Прямая со стрелкой 8"/>
          <p:cNvCxnSpPr/>
          <p:nvPr/>
        </p:nvCxnSpPr>
        <p:spPr>
          <a:xfrm rot="16200000" flipH="1">
            <a:off x="1077913" y="3422650"/>
            <a:ext cx="1339850" cy="209550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271" name="Picture 2" descr="\\Server\общая\доклад к Селекторному  на 13.05.10\фото Снеговая на 12.05\Фото 12.05.10\4900-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6688" y="4214813"/>
            <a:ext cx="3397250" cy="2547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6"/>
          <p:cNvSpPr>
            <a:spLocks noChangeArrowheads="1"/>
          </p:cNvSpPr>
          <p:nvPr/>
        </p:nvSpPr>
        <p:spPr bwMode="auto">
          <a:xfrm>
            <a:off x="0" y="0"/>
            <a:ext cx="9144000" cy="9540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 dirty="0">
              <a:solidFill>
                <a:srgbClr val="0070C0"/>
              </a:solidFill>
              <a:latin typeface="+mn-lt"/>
            </a:endParaRPr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0070C0"/>
                </a:solidFill>
                <a:latin typeface="+mn-lt"/>
              </a:rPr>
              <a:t>Справка – доклад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rgbClr val="0070C0"/>
                </a:solidFill>
                <a:latin typeface="+mn-lt"/>
              </a:rPr>
              <a:t>по строительству 160-квартирного жилого 10-ти </a:t>
            </a:r>
            <a:r>
              <a:rPr lang="ru-RU" sz="1400" dirty="0" err="1">
                <a:solidFill>
                  <a:srgbClr val="0070C0"/>
                </a:solidFill>
                <a:latin typeface="+mn-lt"/>
              </a:rPr>
              <a:t>эт</a:t>
            </a:r>
            <a:r>
              <a:rPr lang="ru-RU" sz="1400" dirty="0">
                <a:solidFill>
                  <a:srgbClr val="0070C0"/>
                </a:solidFill>
                <a:latin typeface="+mn-lt"/>
              </a:rPr>
              <a:t>. КПД-83серии, 4 </a:t>
            </a:r>
            <a:r>
              <a:rPr lang="ru-RU" sz="1400" dirty="0" err="1">
                <a:solidFill>
                  <a:srgbClr val="0070C0"/>
                </a:solidFill>
                <a:latin typeface="+mn-lt"/>
              </a:rPr>
              <a:t>блок-секции</a:t>
            </a:r>
            <a:r>
              <a:rPr lang="ru-RU" sz="1400" dirty="0">
                <a:solidFill>
                  <a:srgbClr val="0070C0"/>
                </a:solidFill>
                <a:latin typeface="+mn-lt"/>
              </a:rPr>
              <a:t>, г. Владивосток, Снеговая Падь, общая площадь – 10562 м2. Шифр 4900/34.</a:t>
            </a:r>
          </a:p>
        </p:txBody>
      </p:sp>
      <p:sp>
        <p:nvSpPr>
          <p:cNvPr id="12291" name="Rectangle 6"/>
          <p:cNvSpPr>
            <a:spLocks noChangeArrowheads="1"/>
          </p:cNvSpPr>
          <p:nvPr/>
        </p:nvSpPr>
        <p:spPr bwMode="auto">
          <a:xfrm>
            <a:off x="153988" y="1285875"/>
            <a:ext cx="3297237" cy="2619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ru-RU" sz="1100" b="1" i="1">
                <a:latin typeface="Calibri" charset="-52"/>
              </a:rPr>
              <a:t>Генеральный план</a:t>
            </a:r>
            <a:endParaRPr lang="ru-RU" sz="600" b="1" i="1">
              <a:latin typeface="Calibri" charset="-52"/>
            </a:endParaRPr>
          </a:p>
        </p:txBody>
      </p:sp>
      <p:sp>
        <p:nvSpPr>
          <p:cNvPr id="4100" name="Rectangle 6"/>
          <p:cNvSpPr>
            <a:spLocks noChangeArrowheads="1"/>
          </p:cNvSpPr>
          <p:nvPr/>
        </p:nvSpPr>
        <p:spPr bwMode="auto">
          <a:xfrm>
            <a:off x="3571875" y="1571625"/>
            <a:ext cx="5341938" cy="4894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i="1" dirty="0">
                <a:latin typeface="+mn-lt"/>
              </a:rPr>
              <a:t>Технико-экономические показатели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Сметная стоимость –  394,097 млн. 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Генподрядная организация – ФГУП «ГУСС </a:t>
            </a:r>
            <a:r>
              <a:rPr lang="ru-RU" sz="1200" dirty="0" err="1">
                <a:latin typeface="+mn-lt"/>
              </a:rPr>
              <a:t>Дальспестрой</a:t>
            </a:r>
            <a:r>
              <a:rPr lang="ru-RU" sz="1200" dirty="0">
                <a:latin typeface="+mn-lt"/>
              </a:rPr>
              <a:t>»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Стоимость по контракту – 295,11592 млн. 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Объем капвложений на 2010 г. – 130,665 млн.рублей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Выполнено – 242,233 млн. 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Оплачено –  258,095 млн. 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Двухкомнатные – 88 (до 59,83 м2)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Трехкомнатные – 54 (до 75,44 м2)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Четырехкомнатные –  18 (до 90,2 м2)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Общая площадь квартир – 10562,11 м2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Строительный объем жилого здания –  47544,08 м3</a:t>
            </a:r>
            <a:endParaRPr lang="ru-RU" sz="1200" b="1" i="1" dirty="0">
              <a:latin typeface="+mn-lt"/>
            </a:endParaRPr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i="1" dirty="0">
                <a:latin typeface="+mn-lt"/>
              </a:rPr>
              <a:t>Физическое состояние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u="sng" dirty="0">
                <a:latin typeface="+mn-lt"/>
              </a:rPr>
              <a:t>Блок-секция 1-2</a:t>
            </a:r>
            <a:r>
              <a:rPr lang="ru-RU" sz="1200" b="1" dirty="0">
                <a:latin typeface="+mn-lt"/>
              </a:rPr>
              <a:t> </a:t>
            </a:r>
            <a:r>
              <a:rPr lang="ru-RU" sz="1200" dirty="0">
                <a:latin typeface="+mn-lt"/>
              </a:rPr>
              <a:t>Фундаменты – 100%, цоколь – 100 %, стены – 1БС-10 </a:t>
            </a:r>
            <a:r>
              <a:rPr lang="ru-RU" sz="1200" dirty="0" err="1">
                <a:latin typeface="+mn-lt"/>
              </a:rPr>
              <a:t>эт</a:t>
            </a:r>
            <a:r>
              <a:rPr lang="ru-RU" sz="1200" dirty="0">
                <a:latin typeface="+mn-lt"/>
              </a:rPr>
              <a:t>., 2БС-10 </a:t>
            </a:r>
            <a:r>
              <a:rPr lang="ru-RU" sz="1200" dirty="0" err="1">
                <a:latin typeface="+mn-lt"/>
              </a:rPr>
              <a:t>эт</a:t>
            </a:r>
            <a:r>
              <a:rPr lang="ru-RU" sz="1200" dirty="0">
                <a:latin typeface="+mn-lt"/>
              </a:rPr>
              <a:t>., перекрытия – 1БС-10 </a:t>
            </a:r>
            <a:r>
              <a:rPr lang="ru-RU" sz="1200" dirty="0" err="1">
                <a:latin typeface="+mn-lt"/>
              </a:rPr>
              <a:t>эт</a:t>
            </a:r>
            <a:r>
              <a:rPr lang="ru-RU" sz="1200" dirty="0">
                <a:latin typeface="+mn-lt"/>
              </a:rPr>
              <a:t>., 2БС-10 </a:t>
            </a:r>
            <a:r>
              <a:rPr lang="ru-RU" sz="1200" dirty="0" err="1">
                <a:latin typeface="+mn-lt"/>
              </a:rPr>
              <a:t>эт</a:t>
            </a:r>
            <a:r>
              <a:rPr lang="ru-RU" sz="1200" dirty="0">
                <a:latin typeface="+mn-lt"/>
              </a:rPr>
              <a:t>, окна- 1БС-10эт, 2БС-10эт, перегородки - 1БС-9эт, 2БС-9эт, окна- 1БС-10эт, 2БС-10эт, полы- 1БС-20%, 2БС-20%, отделка- 1БС-10%, 2БС-10%, отопление-75%, водопровод, канализация-65%, электромонтажные-85%, двери-80%</a:t>
            </a:r>
            <a:endParaRPr lang="ru-RU" sz="1200" b="1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u="sng" dirty="0">
                <a:latin typeface="+mn-lt"/>
              </a:rPr>
              <a:t>Блок-секция 3-4 </a:t>
            </a:r>
            <a:r>
              <a:rPr lang="ru-RU" sz="1200" dirty="0">
                <a:latin typeface="+mn-lt"/>
              </a:rPr>
              <a:t>Фундаменты – 100%, цоколь – 100%.</a:t>
            </a:r>
            <a:r>
              <a:rPr lang="ru-RU" sz="1200" b="1" dirty="0">
                <a:latin typeface="+mn-lt"/>
              </a:rPr>
              <a:t> </a:t>
            </a:r>
            <a:r>
              <a:rPr lang="ru-RU" sz="1200" dirty="0">
                <a:latin typeface="+mn-lt"/>
              </a:rPr>
              <a:t>стены</a:t>
            </a:r>
            <a:r>
              <a:rPr lang="ru-RU" sz="1200" b="1" dirty="0">
                <a:latin typeface="+mn-lt"/>
              </a:rPr>
              <a:t> –</a:t>
            </a:r>
            <a:r>
              <a:rPr lang="ru-RU" sz="1200" dirty="0">
                <a:latin typeface="+mn-lt"/>
              </a:rPr>
              <a:t> 3БС-10 </a:t>
            </a:r>
            <a:r>
              <a:rPr lang="ru-RU" sz="1200" dirty="0" err="1">
                <a:latin typeface="+mn-lt"/>
              </a:rPr>
              <a:t>эт</a:t>
            </a:r>
            <a:r>
              <a:rPr lang="ru-RU" sz="1200" dirty="0">
                <a:latin typeface="+mn-lt"/>
              </a:rPr>
              <a:t>., 4БС-10 </a:t>
            </a:r>
            <a:r>
              <a:rPr lang="ru-RU" sz="1200" dirty="0" err="1">
                <a:latin typeface="+mn-lt"/>
              </a:rPr>
              <a:t>эт</a:t>
            </a:r>
            <a:r>
              <a:rPr lang="ru-RU" sz="1200" dirty="0">
                <a:latin typeface="+mn-lt"/>
              </a:rPr>
              <a:t>., перекрытия – 3БС-10 </a:t>
            </a:r>
            <a:r>
              <a:rPr lang="ru-RU" sz="1200" dirty="0" err="1">
                <a:latin typeface="+mn-lt"/>
              </a:rPr>
              <a:t>эт</a:t>
            </a:r>
            <a:r>
              <a:rPr lang="ru-RU" sz="1200" dirty="0">
                <a:latin typeface="+mn-lt"/>
              </a:rPr>
              <a:t>., 4БС-10 </a:t>
            </a:r>
            <a:r>
              <a:rPr lang="ru-RU" sz="1200" dirty="0" err="1">
                <a:latin typeface="+mn-lt"/>
              </a:rPr>
              <a:t>эт</a:t>
            </a:r>
            <a:r>
              <a:rPr lang="ru-RU" sz="1200" dirty="0">
                <a:latin typeface="+mn-lt"/>
              </a:rPr>
              <a:t>, перегородки- 3БС-9эт, 4БС-9эт , отделка-10%, окна- 3БС-10эт, 4БС-10эт, двери-70%, отопление-60%, водопровод,канализация-45%, электромонтажные-65%</a:t>
            </a:r>
            <a:endParaRPr lang="ru-RU" sz="1200" b="1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u="sng" dirty="0">
                <a:latin typeface="+mn-lt"/>
              </a:rPr>
              <a:t>Вставка- 10эт</a:t>
            </a:r>
            <a:r>
              <a:rPr lang="ru-RU" sz="1200" dirty="0">
                <a:latin typeface="+mn-lt"/>
              </a:rPr>
              <a:t>- 100%</a:t>
            </a:r>
            <a:endParaRPr lang="ru-RU" sz="1200" b="1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Работает </a:t>
            </a:r>
            <a:r>
              <a:rPr lang="ru-RU" sz="1200" b="1" dirty="0">
                <a:latin typeface="+mn-lt"/>
              </a:rPr>
              <a:t>70</a:t>
            </a:r>
            <a:r>
              <a:rPr lang="ru-RU" sz="1200" dirty="0">
                <a:latin typeface="+mn-lt"/>
              </a:rPr>
              <a:t> человек.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i="1" dirty="0">
                <a:latin typeface="+mn-lt"/>
              </a:rPr>
              <a:t>Проблемные вопросы</a:t>
            </a:r>
          </a:p>
        </p:txBody>
      </p:sp>
      <p:pic>
        <p:nvPicPr>
          <p:cNvPr id="12293" name="Picture 4" descr="G:\Документы\Документы\Исходящие\Справки-доклады\Доклад по жд пост 2010 года\Схема обрезанная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50" y="1571625"/>
            <a:ext cx="3143250" cy="252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Прямая со стрелкой 8"/>
          <p:cNvCxnSpPr/>
          <p:nvPr/>
        </p:nvCxnSpPr>
        <p:spPr>
          <a:xfrm rot="5400000">
            <a:off x="1292226" y="3203575"/>
            <a:ext cx="1554162" cy="433387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295" name="Picture 2" descr="\\Server\общая\доклад к Селекторному  на 13.05.10\фото Снеговая на 12.05\Фото 12.05.10\4900-3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3" y="4214813"/>
            <a:ext cx="3349625" cy="2513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6"/>
          <p:cNvSpPr>
            <a:spLocks noChangeArrowheads="1"/>
          </p:cNvSpPr>
          <p:nvPr/>
        </p:nvSpPr>
        <p:spPr bwMode="auto">
          <a:xfrm>
            <a:off x="0" y="0"/>
            <a:ext cx="9144000" cy="9540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 dirty="0">
              <a:solidFill>
                <a:srgbClr val="0070C0"/>
              </a:solidFill>
              <a:latin typeface="+mn-lt"/>
            </a:endParaRPr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0070C0"/>
                </a:solidFill>
                <a:latin typeface="+mn-lt"/>
              </a:rPr>
              <a:t>Справка – доклад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rgbClr val="0070C0"/>
                </a:solidFill>
                <a:latin typeface="+mn-lt"/>
              </a:rPr>
              <a:t>по строительству 170-квартирного жилого 10-ти </a:t>
            </a:r>
            <a:r>
              <a:rPr lang="ru-RU" sz="1400" dirty="0" err="1">
                <a:solidFill>
                  <a:srgbClr val="0070C0"/>
                </a:solidFill>
                <a:latin typeface="+mn-lt"/>
              </a:rPr>
              <a:t>эт</a:t>
            </a:r>
            <a:r>
              <a:rPr lang="ru-RU" sz="1400" dirty="0">
                <a:solidFill>
                  <a:srgbClr val="0070C0"/>
                </a:solidFill>
                <a:latin typeface="+mn-lt"/>
              </a:rPr>
              <a:t>. КПД-83серии, 4 </a:t>
            </a:r>
            <a:r>
              <a:rPr lang="ru-RU" sz="1400" dirty="0" err="1">
                <a:solidFill>
                  <a:srgbClr val="0070C0"/>
                </a:solidFill>
                <a:latin typeface="+mn-lt"/>
              </a:rPr>
              <a:t>блок-секции</a:t>
            </a:r>
            <a:r>
              <a:rPr lang="ru-RU" sz="1400" dirty="0">
                <a:solidFill>
                  <a:srgbClr val="0070C0"/>
                </a:solidFill>
                <a:latin typeface="+mn-lt"/>
              </a:rPr>
              <a:t>, г. Владивосток, Снеговая Падь, общая площадь – 10562 м2. Шифр 4900/35.</a:t>
            </a:r>
          </a:p>
        </p:txBody>
      </p:sp>
      <p:sp>
        <p:nvSpPr>
          <p:cNvPr id="13315" name="Rectangle 6"/>
          <p:cNvSpPr>
            <a:spLocks noChangeArrowheads="1"/>
          </p:cNvSpPr>
          <p:nvPr/>
        </p:nvSpPr>
        <p:spPr bwMode="auto">
          <a:xfrm>
            <a:off x="153988" y="1285875"/>
            <a:ext cx="3297237" cy="2619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ru-RU" sz="1100" b="1" i="1">
                <a:latin typeface="Calibri" charset="-52"/>
              </a:rPr>
              <a:t>Генеральный план</a:t>
            </a:r>
            <a:endParaRPr lang="ru-RU" sz="600" b="1" i="1">
              <a:latin typeface="Calibri" charset="-52"/>
            </a:endParaRPr>
          </a:p>
        </p:txBody>
      </p:sp>
      <p:sp>
        <p:nvSpPr>
          <p:cNvPr id="4100" name="Rectangle 6"/>
          <p:cNvSpPr>
            <a:spLocks noChangeArrowheads="1"/>
          </p:cNvSpPr>
          <p:nvPr/>
        </p:nvSpPr>
        <p:spPr bwMode="auto">
          <a:xfrm>
            <a:off x="3571875" y="1571625"/>
            <a:ext cx="5341938" cy="43402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i="1" dirty="0">
                <a:latin typeface="+mn-lt"/>
              </a:rPr>
              <a:t>Технико-экономические показатели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Сметная стоимость – 374,269 млн. 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Генподрядная организация – ФГУП «ГУСС </a:t>
            </a:r>
            <a:r>
              <a:rPr lang="ru-RU" sz="1200" dirty="0" err="1">
                <a:latin typeface="+mn-lt"/>
              </a:rPr>
              <a:t>Дальспестрой</a:t>
            </a:r>
            <a:r>
              <a:rPr lang="ru-RU" sz="1200" dirty="0">
                <a:latin typeface="+mn-lt"/>
              </a:rPr>
              <a:t>»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Стоимость по контракту –  278,87711 млн. 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Объем капвложений на 2010 г. – 88,180 млн.рублей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Выполнено – 240,592 млн. 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Оплачено – 252,078 млн. рублей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Однокомнатные –  30 (до 38,84 м2)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Двухкомнатные –  67 (до 59,83 м2)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Трехкомнатные –  73 (до 75,44 м2)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Общая площадь квартир – 10562,11 м2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Строительный объем жилого здания –  47544,08  м3</a:t>
            </a:r>
            <a:endParaRPr lang="ru-RU" sz="1200" b="1" i="1" dirty="0">
              <a:latin typeface="+mn-lt"/>
            </a:endParaRPr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i="1" dirty="0">
                <a:latin typeface="+mn-lt"/>
              </a:rPr>
              <a:t>Физическое состояние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u="sng" dirty="0">
                <a:latin typeface="+mn-lt"/>
              </a:rPr>
              <a:t>Блок-секция 1-2 </a:t>
            </a:r>
            <a:r>
              <a:rPr lang="ru-RU" sz="1200" dirty="0">
                <a:latin typeface="+mn-lt"/>
              </a:rPr>
              <a:t>Фундаменты – 100%, цоколь – 100%, коробка – 10  </a:t>
            </a:r>
            <a:r>
              <a:rPr lang="ru-RU" sz="1200" dirty="0" err="1">
                <a:latin typeface="+mn-lt"/>
              </a:rPr>
              <a:t>эт</a:t>
            </a:r>
            <a:r>
              <a:rPr lang="ru-RU" sz="1200" dirty="0">
                <a:latin typeface="+mn-lt"/>
              </a:rPr>
              <a:t>., перегородки – 1БС-10 </a:t>
            </a:r>
            <a:r>
              <a:rPr lang="ru-RU" sz="1200" dirty="0" err="1">
                <a:latin typeface="+mn-lt"/>
              </a:rPr>
              <a:t>эт</a:t>
            </a:r>
            <a:r>
              <a:rPr lang="ru-RU" sz="1200" dirty="0">
                <a:latin typeface="+mn-lt"/>
              </a:rPr>
              <a:t>., 2БС-10 </a:t>
            </a:r>
            <a:r>
              <a:rPr lang="ru-RU" sz="1200" dirty="0" err="1">
                <a:latin typeface="+mn-lt"/>
              </a:rPr>
              <a:t>эт</a:t>
            </a:r>
            <a:r>
              <a:rPr lang="ru-RU" sz="1200" dirty="0">
                <a:latin typeface="+mn-lt"/>
              </a:rPr>
              <a:t>., электрика – 1БС-90%, 2БС-90%, окна-1БС-10эт, 2БС-10эт, двери-85%, полы- 1БС-20%, 2БС-20%, отделка- 1БС- 20%, 2БС-10%, отопление-85%, водопровод,канализация-80%.</a:t>
            </a:r>
            <a:endParaRPr lang="ru-RU" sz="1200" b="1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u="sng" dirty="0">
                <a:latin typeface="+mn-lt"/>
              </a:rPr>
              <a:t>Блок-секция 3-4 </a:t>
            </a:r>
            <a:r>
              <a:rPr lang="ru-RU" sz="1200" dirty="0">
                <a:latin typeface="+mn-lt"/>
              </a:rPr>
              <a:t>Фундаменты – 100%, цоколь – 100%, коробка – 10 </a:t>
            </a:r>
            <a:r>
              <a:rPr lang="ru-RU" sz="1200" dirty="0" err="1">
                <a:latin typeface="+mn-lt"/>
              </a:rPr>
              <a:t>эт</a:t>
            </a:r>
            <a:r>
              <a:rPr lang="ru-RU" sz="1200" dirty="0">
                <a:latin typeface="+mn-lt"/>
              </a:rPr>
              <a:t>., перегородки – 3БС-10 </a:t>
            </a:r>
            <a:r>
              <a:rPr lang="ru-RU" sz="1200" dirty="0" err="1">
                <a:latin typeface="+mn-lt"/>
              </a:rPr>
              <a:t>эт</a:t>
            </a:r>
            <a:r>
              <a:rPr lang="ru-RU" sz="1200" dirty="0">
                <a:latin typeface="+mn-lt"/>
              </a:rPr>
              <a:t>., 4БС-10 </a:t>
            </a:r>
            <a:r>
              <a:rPr lang="ru-RU" sz="1200" dirty="0" err="1">
                <a:latin typeface="+mn-lt"/>
              </a:rPr>
              <a:t>эт</a:t>
            </a:r>
            <a:r>
              <a:rPr lang="ru-RU" sz="1200" dirty="0">
                <a:latin typeface="+mn-lt"/>
              </a:rPr>
              <a:t>., электрика – 3БС-90%, 4БС-90%, окна-3БС-10эт,4БС-10эт , двери-85%, полы-3БС-10%, 4БС-10%, отделка-3БС-10%, 4БС-10%, отопление-70%, водопровод,канализация-60%, электрика-90%. Работает </a:t>
            </a:r>
            <a:r>
              <a:rPr lang="ru-RU" sz="1200" b="1" dirty="0">
                <a:latin typeface="+mn-lt"/>
              </a:rPr>
              <a:t>110</a:t>
            </a:r>
            <a:r>
              <a:rPr lang="ru-RU" sz="1200" dirty="0">
                <a:latin typeface="+mn-lt"/>
              </a:rPr>
              <a:t> человек.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i="1" dirty="0">
                <a:latin typeface="+mn-lt"/>
              </a:rPr>
              <a:t>Проблемные вопросы</a:t>
            </a:r>
          </a:p>
        </p:txBody>
      </p:sp>
      <p:pic>
        <p:nvPicPr>
          <p:cNvPr id="13317" name="Picture 4" descr="G:\Документы\Документы\Исходящие\Справки-доклады\Доклад по жд пост 2010 года\Схема обрезанная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50" y="1571625"/>
            <a:ext cx="3143250" cy="252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Прямая со стрелкой 8"/>
          <p:cNvCxnSpPr/>
          <p:nvPr/>
        </p:nvCxnSpPr>
        <p:spPr>
          <a:xfrm rot="5400000">
            <a:off x="1292226" y="3417887"/>
            <a:ext cx="1339850" cy="219075"/>
          </a:xfrm>
          <a:prstGeom prst="straightConnector1">
            <a:avLst/>
          </a:prstGeom>
          <a:ln w="15875">
            <a:solidFill>
              <a:schemeClr val="tx1"/>
            </a:solidFill>
            <a:headEnd type="triangl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319" name="Picture 2" descr="\\Server\общая\доклад к Селекторному  на 13.05.10\фото Снеговая на 12.05\Фото 12.05.10\4900-35 (дом№35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3" y="4214813"/>
            <a:ext cx="33020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3248</Words>
  <Application>Microsoft Office PowerPoint</Application>
  <PresentationFormat>Экран (4:3)</PresentationFormat>
  <Paragraphs>287</Paragraphs>
  <Slides>12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5" baseType="lpstr">
      <vt:lpstr>Calibri</vt:lpstr>
      <vt:lpstr>Arial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6</cp:revision>
  <dcterms:created xsi:type="dcterms:W3CDTF">2010-10-03T09:39:34Z</dcterms:created>
  <dcterms:modified xsi:type="dcterms:W3CDTF">2010-10-03T10:34:31Z</dcterms:modified>
</cp:coreProperties>
</file>