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drawings/drawing2.xml" ContentType="application/vnd.openxmlformats-officedocument.drawingml.chartshapes+xml"/>
  <Override PartName="/ppt/charts/chart3.xml" ContentType="application/vnd.openxmlformats-officedocument.drawingml.chart+xml"/>
  <Override PartName="/ppt/drawings/drawing3.xml" ContentType="application/vnd.openxmlformats-officedocument.drawingml.chartshapes+xml"/>
  <Override PartName="/ppt/charts/chart4.xml" ContentType="application/vnd.openxmlformats-officedocument.drawingml.chart+xml"/>
  <Override PartName="/ppt/drawings/drawing4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92" d="100"/>
          <a:sy n="92" d="100"/>
        </p:scale>
        <p:origin x="49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file:///C:\Users\sasa\Desktop\27-08-2016_08-34-11\&#1088;&#1072;&#1089;&#1093;&#1086;&#1076;%20&#1090;&#1077;&#1087;&#1083;&#1086;%20&#1094;&#1077;&#1085;&#1072;%202016.xlsx" TargetMode="Externa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oleObject" Target="file:///C:\Users\sasa\Desktop\27-08-2016_08-34-11\&#1088;&#1072;&#1089;&#1093;&#1086;&#1076;%20&#1090;&#1077;&#1087;&#1083;&#1086;%20&#1075;&#1075;&#1082;&#1072;&#1083;%202016.xlsx" TargetMode="Externa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.xml"/><Relationship Id="rId1" Type="http://schemas.openxmlformats.org/officeDocument/2006/relationships/oleObject" Target="file:///C:\Users\sasa\Desktop\27-08-2016_08-34-11\&#1088;&#1072;&#1089;&#1093;&#1086;&#1076;%20&#1090;&#1077;&#1087;&#1083;&#1086;%20&#1075;&#1075;&#1082;&#1072;&#1083;.xlsx" TargetMode="Externa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4.xml"/><Relationship Id="rId1" Type="http://schemas.openxmlformats.org/officeDocument/2006/relationships/oleObject" Target="file:///C:\Users\sasa\Desktop\27-08-2016_08-34-11\&#1088;&#1072;&#1089;&#1093;&#1086;&#1076;%20&#1090;&#1077;&#1087;&#1083;&#1086;%20&#1089;&#1090;&#1086;&#1080;&#1084;&#1086;&#1089;&#1090;&#1100;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1550850899107016E-2"/>
          <c:y val="1.3521267927792407E-2"/>
          <c:w val="0.91288239790681747"/>
          <c:h val="0.90698050382606032"/>
        </c:manualLayout>
      </c:layout>
      <c:lineChart>
        <c:grouping val="standard"/>
        <c:varyColors val="0"/>
        <c:ser>
          <c:idx val="0"/>
          <c:order val="0"/>
          <c:dLbls>
            <c:dLbl>
              <c:idx val="0"/>
              <c:layout>
                <c:manualLayout>
                  <c:x val="-1.7009779405564827E-2"/>
                  <c:y val="1.510195834256052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3.6848807257224697E-3"/>
                  <c:y val="1.7077238639148727E-4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4.3826579323128494E-2"/>
                  <c:y val="6.443112924270723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-3.991366486429767E-2"/>
                  <c:y val="-6.593769790301986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-1.8940217136247689E-2"/>
                  <c:y val="2.142624207925193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7.8572362022744655E-4"/>
                  <c:y val="7.1340251721989821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layout>
                <c:manualLayout>
                  <c:x val="-1.3716379464497374E-2"/>
                  <c:y val="-4.833354438332414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layout>
                <c:manualLayout>
                  <c:x val="-1.2968526124531188E-2"/>
                  <c:y val="9.967030801820705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8"/>
              <c:layout>
                <c:manualLayout>
                  <c:x val="-1.9102822411875917E-2"/>
                  <c:y val="1.235781085451197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9"/>
              <c:layout>
                <c:manualLayout>
                  <c:x val="1.7946717505248589E-3"/>
                  <c:y val="1.459821029142150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0"/>
              <c:layout>
                <c:manualLayout>
                  <c:x val="-4.9609490727871533E-2"/>
                  <c:y val="-3.3944940607878455E-4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1"/>
              <c:layout>
                <c:manualLayout>
                  <c:x val="-6.0508302617003876E-4"/>
                  <c:y val="-7.209458373549823E-4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>
                    <a:solidFill>
                      <a:schemeClr val="accent1">
                        <a:lumMod val="75000"/>
                      </a:schemeClr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Лист1!$A$1:$L$1</c:f>
              <c:strCache>
                <c:ptCount val="12"/>
                <c:pt idx="0">
                  <c:v>январь</c:v>
                </c:pt>
                <c:pt idx="1">
                  <c:v>февраль</c:v>
                </c:pt>
                <c:pt idx="2">
                  <c:v>март</c:v>
                </c:pt>
                <c:pt idx="3">
                  <c:v>апрель</c:v>
                </c:pt>
                <c:pt idx="4">
                  <c:v>май</c:v>
                </c:pt>
                <c:pt idx="5">
                  <c:v>июнь</c:v>
                </c:pt>
                <c:pt idx="6">
                  <c:v>июль</c:v>
                </c:pt>
                <c:pt idx="7">
                  <c:v>август</c:v>
                </c:pt>
                <c:pt idx="8">
                  <c:v>сентябрь</c:v>
                </c:pt>
                <c:pt idx="9">
                  <c:v>октябрь</c:v>
                </c:pt>
                <c:pt idx="10">
                  <c:v>ноябрь</c:v>
                </c:pt>
                <c:pt idx="11">
                  <c:v>декабрь</c:v>
                </c:pt>
              </c:strCache>
            </c:strRef>
          </c:cat>
          <c:val>
            <c:numRef>
              <c:f>Лист1!$A$2:$L$2</c:f>
              <c:numCache>
                <c:formatCode>General</c:formatCode>
                <c:ptCount val="12"/>
              </c:numCache>
            </c:numRef>
          </c:val>
          <c:smooth val="0"/>
        </c:ser>
        <c:ser>
          <c:idx val="1"/>
          <c:order val="1"/>
          <c:spPr>
            <a:ln w="57150">
              <a:solidFill>
                <a:srgbClr val="FF0000"/>
              </a:solidFill>
            </a:ln>
          </c:spPr>
          <c:marker>
            <c:spPr>
              <a:ln w="57150">
                <a:solidFill>
                  <a:srgbClr val="FF0000"/>
                </a:solidFill>
              </a:ln>
            </c:spPr>
          </c:marker>
          <c:dLbls>
            <c:dLbl>
              <c:idx val="0"/>
              <c:layout>
                <c:manualLayout>
                  <c:x val="1.9036785511350303E-2"/>
                  <c:y val="1.346335968443218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4.733745647203056E-2"/>
                  <c:y val="-3.610910518552271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3.5361413611796816E-2"/>
                  <c:y val="-1.882582215379531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9.4607004997307592E-3"/>
                  <c:y val="1.9340933135242021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-7.7802883549730723E-2"/>
                  <c:y val="2.097671607564637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3.9447850309752841E-2"/>
                      <c:h val="2.6589016101705751E-2"/>
                    </c:manualLayout>
                  </c15:layout>
                </c:ext>
              </c:extLst>
            </c:dLbl>
            <c:dLbl>
              <c:idx val="5"/>
              <c:layout>
                <c:manualLayout>
                  <c:x val="-2.3684341627503828E-2"/>
                  <c:y val="6.348004229567537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layout>
                <c:manualLayout>
                  <c:x val="-1.2472661223821362E-2"/>
                  <c:y val="-1.933129444840261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layout>
                <c:manualLayout>
                  <c:x val="-2.6717250445056868E-2"/>
                  <c:y val="2.656366216458491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8"/>
              <c:layout>
                <c:manualLayout>
                  <c:x val="-2.1958866324580079E-2"/>
                  <c:y val="2.631990117133094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9"/>
              <c:layout>
                <c:manualLayout>
                  <c:x val="4.2732558909115504E-3"/>
                  <c:y val="3.2251884310892909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0"/>
              <c:layout>
                <c:manualLayout>
                  <c:x val="-4.0596382217748993E-2"/>
                  <c:y val="-1.010574407763802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1"/>
              <c:layout>
                <c:manualLayout>
                  <c:x val="-1.3637045765377671E-3"/>
                  <c:y val="-2.2072092962203849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800" b="1">
                    <a:solidFill>
                      <a:srgbClr val="FF0000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Лист1!$A$1:$L$1</c:f>
              <c:strCache>
                <c:ptCount val="12"/>
                <c:pt idx="0">
                  <c:v>январь</c:v>
                </c:pt>
                <c:pt idx="1">
                  <c:v>февраль</c:v>
                </c:pt>
                <c:pt idx="2">
                  <c:v>март</c:v>
                </c:pt>
                <c:pt idx="3">
                  <c:v>апрель</c:v>
                </c:pt>
                <c:pt idx="4">
                  <c:v>май</c:v>
                </c:pt>
                <c:pt idx="5">
                  <c:v>июнь</c:v>
                </c:pt>
                <c:pt idx="6">
                  <c:v>июль</c:v>
                </c:pt>
                <c:pt idx="7">
                  <c:v>август</c:v>
                </c:pt>
                <c:pt idx="8">
                  <c:v>сентябрь</c:v>
                </c:pt>
                <c:pt idx="9">
                  <c:v>октябрь</c:v>
                </c:pt>
                <c:pt idx="10">
                  <c:v>ноябрь</c:v>
                </c:pt>
                <c:pt idx="11">
                  <c:v>декабрь</c:v>
                </c:pt>
              </c:strCache>
            </c:strRef>
          </c:cat>
          <c:val>
            <c:numRef>
              <c:f>Лист1!$A$3:$L$3</c:f>
              <c:numCache>
                <c:formatCode>General</c:formatCode>
                <c:ptCount val="12"/>
              </c:numCache>
            </c:numRef>
          </c:val>
          <c:smooth val="0"/>
        </c:ser>
        <c:ser>
          <c:idx val="2"/>
          <c:order val="2"/>
          <c:spPr>
            <a:ln w="76200"/>
          </c:spPr>
          <c:marker>
            <c:spPr>
              <a:ln w="76200"/>
            </c:spPr>
          </c:marker>
          <c:dLbls>
            <c:dLbl>
              <c:idx val="0"/>
              <c:layout>
                <c:manualLayout>
                  <c:x val="3.2548784662786716E-3"/>
                  <c:y val="-1.393594338109335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3.9677241431777775E-3"/>
                  <c:y val="-8.226986733735691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2.1076541267739954E-3"/>
                  <c:y val="-6.687502527536086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2.2014911179576386E-4"/>
                  <c:y val="-7.40167736912186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-0.12426699379968813"/>
                  <c:y val="-3.776815315197302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-6.0984537258929591E-2"/>
                  <c:y val="-8.337550427018090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>
                <c:manualLayout>
                  <c:x val="-4.2930408155502302E-2"/>
                  <c:y val="-8.542246086146376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7"/>
              <c:layout>
                <c:manualLayout>
                  <c:x val="-1.3777810187849255E-2"/>
                  <c:y val="-2.624586488111622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8"/>
              <c:layout>
                <c:manualLayout>
                  <c:x val="-4.5928942041406115E-2"/>
                  <c:y val="-1.067910625346128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9"/>
              <c:layout>
                <c:manualLayout>
                  <c:x val="-1.2778432798158129E-2"/>
                  <c:y val="2.436136191292465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0"/>
              <c:layout>
                <c:manualLayout>
                  <c:x val="2.5021543792724211E-3"/>
                  <c:y val="-2.3796381203918085E-4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1"/>
              <c:layout>
                <c:manualLayout>
                  <c:x val="-1.7585640190809056E-2"/>
                  <c:y val="-1.028315179192611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400" b="1">
                    <a:solidFill>
                      <a:schemeClr val="accent3">
                        <a:lumMod val="50000"/>
                      </a:schemeClr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Лист1!$A$1:$L$1</c:f>
              <c:strCache>
                <c:ptCount val="12"/>
                <c:pt idx="0">
                  <c:v>январь</c:v>
                </c:pt>
                <c:pt idx="1">
                  <c:v>февраль</c:v>
                </c:pt>
                <c:pt idx="2">
                  <c:v>март</c:v>
                </c:pt>
                <c:pt idx="3">
                  <c:v>апрель</c:v>
                </c:pt>
                <c:pt idx="4">
                  <c:v>май</c:v>
                </c:pt>
                <c:pt idx="5">
                  <c:v>июнь</c:v>
                </c:pt>
                <c:pt idx="6">
                  <c:v>июль</c:v>
                </c:pt>
                <c:pt idx="7">
                  <c:v>август</c:v>
                </c:pt>
                <c:pt idx="8">
                  <c:v>сентябрь</c:v>
                </c:pt>
                <c:pt idx="9">
                  <c:v>октябрь</c:v>
                </c:pt>
                <c:pt idx="10">
                  <c:v>ноябрь</c:v>
                </c:pt>
                <c:pt idx="11">
                  <c:v>декабрь</c:v>
                </c:pt>
              </c:strCache>
            </c:strRef>
          </c:cat>
          <c:val>
            <c:numRef>
              <c:f>Лист1!$A$4:$L$4</c:f>
              <c:numCache>
                <c:formatCode>General</c:formatCode>
                <c:ptCount val="12"/>
                <c:pt idx="0">
                  <c:v>318752</c:v>
                </c:pt>
                <c:pt idx="1">
                  <c:v>210345</c:v>
                </c:pt>
                <c:pt idx="2">
                  <c:v>180707</c:v>
                </c:pt>
                <c:pt idx="3">
                  <c:v>86822</c:v>
                </c:pt>
                <c:pt idx="4">
                  <c:v>17167</c:v>
                </c:pt>
                <c:pt idx="5">
                  <c:v>19646</c:v>
                </c:pt>
                <c:pt idx="6">
                  <c:v>12913</c:v>
                </c:pt>
              </c:numCache>
            </c:numRef>
          </c:val>
          <c:smooth val="0"/>
        </c:ser>
        <c:ser>
          <c:idx val="3"/>
          <c:order val="3"/>
          <c:spPr>
            <a:ln w="57150"/>
          </c:spPr>
          <c:marker>
            <c:spPr>
              <a:ln w="57150"/>
            </c:spPr>
          </c:marker>
          <c:dLbls>
            <c:dLbl>
              <c:idx val="0"/>
              <c:layout>
                <c:manualLayout>
                  <c:x val="-3.9803318197669503E-2"/>
                  <c:y val="1.608131084464720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2.5346336824680862E-2"/>
                  <c:y val="1.645290215092683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1.608426008889826E-2"/>
                  <c:y val="-2.083646619757918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1.3754224640783694E-2"/>
                  <c:y val="2.661115714321335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7.6412359115464966E-4"/>
                  <c:y val="-1.774077142880890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-1.6810719005402295E-2"/>
                  <c:y val="-1.862781000024934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layout>
                <c:manualLayout>
                  <c:x val="6.1129887292371973E-3"/>
                  <c:y val="-9.75742428584489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8"/>
              <c:layout>
                <c:manualLayout>
                  <c:x val="-2.9036696463876688E-2"/>
                  <c:y val="-2.128892571457068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>
                    <a:solidFill>
                      <a:srgbClr val="7030A0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Лист1!$A$1:$L$1</c:f>
              <c:strCache>
                <c:ptCount val="12"/>
                <c:pt idx="0">
                  <c:v>январь</c:v>
                </c:pt>
                <c:pt idx="1">
                  <c:v>февраль</c:v>
                </c:pt>
                <c:pt idx="2">
                  <c:v>март</c:v>
                </c:pt>
                <c:pt idx="3">
                  <c:v>апрель</c:v>
                </c:pt>
                <c:pt idx="4">
                  <c:v>май</c:v>
                </c:pt>
                <c:pt idx="5">
                  <c:v>июнь</c:v>
                </c:pt>
                <c:pt idx="6">
                  <c:v>июль</c:v>
                </c:pt>
                <c:pt idx="7">
                  <c:v>август</c:v>
                </c:pt>
                <c:pt idx="8">
                  <c:v>сентябрь</c:v>
                </c:pt>
                <c:pt idx="9">
                  <c:v>октябрь</c:v>
                </c:pt>
                <c:pt idx="10">
                  <c:v>ноябрь</c:v>
                </c:pt>
                <c:pt idx="11">
                  <c:v>декабрь</c:v>
                </c:pt>
              </c:strCache>
            </c:strRef>
          </c:cat>
          <c:val>
            <c:numRef>
              <c:f>Лист1!$A$5:$L$5</c:f>
              <c:numCache>
                <c:formatCode>General</c:formatCode>
                <c:ptCount val="12"/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33448680"/>
        <c:axId val="233219808"/>
      </c:lineChart>
      <c:catAx>
        <c:axId val="233448680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233219808"/>
        <c:crosses val="autoZero"/>
        <c:auto val="1"/>
        <c:lblAlgn val="ctr"/>
        <c:lblOffset val="100"/>
        <c:noMultiLvlLbl val="0"/>
      </c:catAx>
      <c:valAx>
        <c:axId val="233219808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33448680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0022596398101897E-2"/>
          <c:y val="7.3119916509415215E-3"/>
          <c:w val="0.91288239790681747"/>
          <c:h val="0.90698050382606032"/>
        </c:manualLayout>
      </c:layout>
      <c:lineChart>
        <c:grouping val="standard"/>
        <c:varyColors val="0"/>
        <c:ser>
          <c:idx val="0"/>
          <c:order val="0"/>
          <c:dLbls>
            <c:dLbl>
              <c:idx val="0"/>
              <c:layout>
                <c:manualLayout>
                  <c:x val="-1.7009779405564827E-2"/>
                  <c:y val="1.510195834256052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1.1597576867430565E-2"/>
                  <c:y val="-1.402184475665563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2.3195214614529724E-2"/>
                  <c:y val="6.443112924270788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-3.07441717610266E-2"/>
                  <c:y val="-3.8449979021887011E-4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-2.1295099277997571E-3"/>
                  <c:y val="-1.22812236354849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-2.0609736932102746E-2"/>
                  <c:y val="9.79514088652031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layout>
                <c:manualLayout>
                  <c:x val="-1.2188109652806294E-2"/>
                  <c:y val="-3.946315866891982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layout>
                <c:manualLayout>
                  <c:x val="-1.2968526124531188E-2"/>
                  <c:y val="9.967030801820705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8"/>
              <c:layout>
                <c:manualLayout>
                  <c:x val="-1.9102822411875917E-2"/>
                  <c:y val="1.235781085451197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9"/>
              <c:layout>
                <c:manualLayout>
                  <c:x val="1.7946717505248589E-3"/>
                  <c:y val="1.459821029142150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0"/>
              <c:layout>
                <c:manualLayout>
                  <c:x val="-1.9044499689361376E-2"/>
                  <c:y val="-1.541910512056635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1"/>
              <c:layout>
                <c:manualLayout>
                  <c:x val="-6.0508302617003876E-4"/>
                  <c:y val="-7.209458373549823E-4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>
                    <a:solidFill>
                      <a:schemeClr val="accent1">
                        <a:lumMod val="75000"/>
                      </a:schemeClr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'[расход тепло ггкал 2016.xlsx]Лист1'!$A$1:$L$1</c:f>
              <c:strCache>
                <c:ptCount val="12"/>
                <c:pt idx="0">
                  <c:v>январь</c:v>
                </c:pt>
                <c:pt idx="1">
                  <c:v>февраль</c:v>
                </c:pt>
                <c:pt idx="2">
                  <c:v>март</c:v>
                </c:pt>
                <c:pt idx="3">
                  <c:v>апрель</c:v>
                </c:pt>
                <c:pt idx="4">
                  <c:v>май</c:v>
                </c:pt>
                <c:pt idx="5">
                  <c:v>июнь</c:v>
                </c:pt>
                <c:pt idx="6">
                  <c:v>июль</c:v>
                </c:pt>
                <c:pt idx="7">
                  <c:v>август</c:v>
                </c:pt>
                <c:pt idx="8">
                  <c:v>сентябрь</c:v>
                </c:pt>
                <c:pt idx="9">
                  <c:v>октябрь</c:v>
                </c:pt>
                <c:pt idx="10">
                  <c:v>ноябрь</c:v>
                </c:pt>
                <c:pt idx="11">
                  <c:v>декабрь</c:v>
                </c:pt>
              </c:strCache>
            </c:strRef>
          </c:cat>
          <c:val>
            <c:numRef>
              <c:f>'[расход тепло ггкал 2016.xlsx]Лист1'!$A$2:$L$2</c:f>
              <c:numCache>
                <c:formatCode>General</c:formatCode>
                <c:ptCount val="12"/>
              </c:numCache>
            </c:numRef>
          </c:val>
          <c:smooth val="0"/>
        </c:ser>
        <c:ser>
          <c:idx val="1"/>
          <c:order val="1"/>
          <c:spPr>
            <a:ln w="57150">
              <a:solidFill>
                <a:srgbClr val="FF0000"/>
              </a:solidFill>
            </a:ln>
          </c:spPr>
          <c:marker>
            <c:spPr>
              <a:ln w="57150">
                <a:solidFill>
                  <a:srgbClr val="FF0000"/>
                </a:solidFill>
              </a:ln>
            </c:spPr>
          </c:marker>
          <c:dLbls>
            <c:dLbl>
              <c:idx val="0"/>
              <c:layout>
                <c:manualLayout>
                  <c:x val="-3.8272483825248421E-2"/>
                  <c:y val="-6.370899603088654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3.2819108240092203E-2"/>
                  <c:y val="-2.901279661399915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2.6191930517941019E-2"/>
                  <c:y val="-2.769620786819977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-1.8811880473260906E-2"/>
                  <c:y val="-4.862710525858120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-3.1955468080451743E-2"/>
                  <c:y val="9.947962964812563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-2.9797330356741026E-2"/>
                  <c:y val="6.968931229575836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layout>
                <c:manualLayout>
                  <c:x val="-3.5396370761911898E-2"/>
                  <c:y val="7.558183269572488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layout>
                <c:manualLayout>
                  <c:x val="-3.1301991991984766E-2"/>
                  <c:y val="-6.214019497945946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8"/>
              <c:layout>
                <c:manualLayout>
                  <c:x val="-2.6543607871507866E-2"/>
                  <c:y val="3.075509402853316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9"/>
              <c:layout>
                <c:manualLayout>
                  <c:x val="-7.8252152121002519E-2"/>
                  <c:y val="-1.895070600936503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0"/>
              <c:layout>
                <c:manualLayout>
                  <c:x val="-2.7606281168119945E-2"/>
                  <c:y val="-2.784644566089018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1"/>
              <c:layout>
                <c:manualLayout>
                  <c:x val="-1.3637045765377671E-3"/>
                  <c:y val="-2.2072092962203849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3200" b="1">
                    <a:solidFill>
                      <a:srgbClr val="FF0000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'[расход тепло ггкал 2016.xlsx]Лист1'!$A$1:$L$1</c:f>
              <c:strCache>
                <c:ptCount val="12"/>
                <c:pt idx="0">
                  <c:v>январь</c:v>
                </c:pt>
                <c:pt idx="1">
                  <c:v>февраль</c:v>
                </c:pt>
                <c:pt idx="2">
                  <c:v>март</c:v>
                </c:pt>
                <c:pt idx="3">
                  <c:v>апрель</c:v>
                </c:pt>
                <c:pt idx="4">
                  <c:v>май</c:v>
                </c:pt>
                <c:pt idx="5">
                  <c:v>июнь</c:v>
                </c:pt>
                <c:pt idx="6">
                  <c:v>июль</c:v>
                </c:pt>
                <c:pt idx="7">
                  <c:v>август</c:v>
                </c:pt>
                <c:pt idx="8">
                  <c:v>сентябрь</c:v>
                </c:pt>
                <c:pt idx="9">
                  <c:v>октябрь</c:v>
                </c:pt>
                <c:pt idx="10">
                  <c:v>ноябрь</c:v>
                </c:pt>
                <c:pt idx="11">
                  <c:v>декабрь</c:v>
                </c:pt>
              </c:strCache>
            </c:strRef>
          </c:cat>
          <c:val>
            <c:numRef>
              <c:f>'[расход тепло ггкал 2016.xlsx]Лист1'!$A$3:$L$3</c:f>
              <c:numCache>
                <c:formatCode>General</c:formatCode>
                <c:ptCount val="12"/>
              </c:numCache>
            </c:numRef>
          </c:val>
          <c:smooth val="0"/>
        </c:ser>
        <c:ser>
          <c:idx val="2"/>
          <c:order val="2"/>
          <c:spPr>
            <a:ln w="57150"/>
          </c:spPr>
          <c:marker>
            <c:spPr>
              <a:ln w="57150"/>
            </c:spPr>
          </c:marker>
          <c:dLbls>
            <c:dLbl>
              <c:idx val="0"/>
              <c:layout>
                <c:manualLayout>
                  <c:x val="-4.1654113887937924E-2"/>
                  <c:y val="-7.960539953457994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1.3062843208818491E-2"/>
                  <c:y val="-4.51858845202898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7.0618256609308056E-3"/>
                  <c:y val="-1.023565681329786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1.0059530602152991E-2"/>
                  <c:y val="-2.402801161389898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-0.11443094069763014"/>
                  <c:y val="5.0671770384189876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-5.8248602076914388E-2"/>
                  <c:y val="-0.1051508754318787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>
                <c:manualLayout>
                  <c:x val="-3.5166039027730321E-2"/>
                  <c:y val="-8.530801330533274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7"/>
              <c:layout>
                <c:manualLayout>
                  <c:x val="-3.5173270740179445E-2"/>
                  <c:y val="-2.890698059543756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8"/>
              <c:layout>
                <c:manualLayout>
                  <c:x val="1.4467206101821694E-3"/>
                  <c:y val="1.59320508897520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9"/>
              <c:layout>
                <c:manualLayout>
                  <c:x val="3.268142369540197E-3"/>
                  <c:y val="8.394667626996508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0"/>
              <c:layout>
                <c:manualLayout>
                  <c:x val="2.5021543792724211E-3"/>
                  <c:y val="-2.3796381203918085E-4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1"/>
              <c:layout>
                <c:manualLayout>
                  <c:x val="-2.4462724847879237E-2"/>
                  <c:y val="-1.915353750633062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 algn="ctr" rtl="0">
                  <a:defRPr lang="ru-RU" sz="3200" b="1" i="0" u="none" strike="noStrike" kern="1200" baseline="0">
                    <a:solidFill>
                      <a:schemeClr val="accent3">
                        <a:lumMod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'[расход тепло ггкал 2016.xlsx]Лист1'!$A$1:$L$1</c:f>
              <c:strCache>
                <c:ptCount val="12"/>
                <c:pt idx="0">
                  <c:v>январь</c:v>
                </c:pt>
                <c:pt idx="1">
                  <c:v>февраль</c:v>
                </c:pt>
                <c:pt idx="2">
                  <c:v>март</c:v>
                </c:pt>
                <c:pt idx="3">
                  <c:v>апрель</c:v>
                </c:pt>
                <c:pt idx="4">
                  <c:v>май</c:v>
                </c:pt>
                <c:pt idx="5">
                  <c:v>июнь</c:v>
                </c:pt>
                <c:pt idx="6">
                  <c:v>июль</c:v>
                </c:pt>
                <c:pt idx="7">
                  <c:v>август</c:v>
                </c:pt>
                <c:pt idx="8">
                  <c:v>сентябрь</c:v>
                </c:pt>
                <c:pt idx="9">
                  <c:v>октябрь</c:v>
                </c:pt>
                <c:pt idx="10">
                  <c:v>ноябрь</c:v>
                </c:pt>
                <c:pt idx="11">
                  <c:v>декабрь</c:v>
                </c:pt>
              </c:strCache>
            </c:strRef>
          </c:cat>
          <c:val>
            <c:numRef>
              <c:f>'[расход тепло ггкал 2016.xlsx]Лист1'!$A$4:$L$4</c:f>
              <c:numCache>
                <c:formatCode>General</c:formatCode>
                <c:ptCount val="12"/>
                <c:pt idx="0">
                  <c:v>205.8</c:v>
                </c:pt>
                <c:pt idx="1">
                  <c:v>135.80000000000001</c:v>
                </c:pt>
                <c:pt idx="2">
                  <c:v>116.7</c:v>
                </c:pt>
                <c:pt idx="3">
                  <c:v>56</c:v>
                </c:pt>
                <c:pt idx="4">
                  <c:v>11.1</c:v>
                </c:pt>
                <c:pt idx="5">
                  <c:v>12.7</c:v>
                </c:pt>
                <c:pt idx="6">
                  <c:v>8.0229999999999997</c:v>
                </c:pt>
              </c:numCache>
            </c:numRef>
          </c:val>
          <c:smooth val="0"/>
        </c:ser>
        <c:ser>
          <c:idx val="3"/>
          <c:order val="3"/>
          <c:spPr>
            <a:ln w="57150"/>
          </c:spPr>
          <c:marker>
            <c:spPr>
              <a:ln w="57150"/>
            </c:spPr>
          </c:marker>
          <c:dLbls>
            <c:dLbl>
              <c:idx val="0"/>
              <c:layout>
                <c:manualLayout>
                  <c:x val="-3.7510947424205549E-2"/>
                  <c:y val="-3.802811185877675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4.2921183118428075E-2"/>
                  <c:y val="2.709735206414231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6.9572911469723733E-2"/>
                  <c:y val="1.553204538592226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-8.0997100662392837E-2"/>
                  <c:y val="7.0963085715235611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-0.10697730276165096"/>
                  <c:y val="-6.209270000083116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-2.2159584143484842E-2"/>
                  <c:y val="-5.677046857218848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layout>
                <c:manualLayout>
                  <c:x val="-3.362143801080459E-2"/>
                  <c:y val="-4.790008285778404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layout>
                <c:manualLayout>
                  <c:x val="-2.3687831325794141E-2"/>
                  <c:y val="1.774077142880890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8"/>
              <c:layout>
                <c:manualLayout>
                  <c:x val="-6.2658134474681271E-2"/>
                  <c:y val="-2.128892571457068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1"/>
              <c:layout>
                <c:manualLayout>
                  <c:x val="-9.3223078120867373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 algn="ctr">
                  <a:defRPr lang="ru-RU" sz="3200" b="1" i="0" u="none" strike="noStrike" kern="1200" baseline="0">
                    <a:solidFill>
                      <a:schemeClr val="accent4">
                        <a:lumMod val="7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'[расход тепло ггкал 2016.xlsx]Лист1'!$A$1:$L$1</c:f>
              <c:strCache>
                <c:ptCount val="12"/>
                <c:pt idx="0">
                  <c:v>январь</c:v>
                </c:pt>
                <c:pt idx="1">
                  <c:v>февраль</c:v>
                </c:pt>
                <c:pt idx="2">
                  <c:v>март</c:v>
                </c:pt>
                <c:pt idx="3">
                  <c:v>апрель</c:v>
                </c:pt>
                <c:pt idx="4">
                  <c:v>май</c:v>
                </c:pt>
                <c:pt idx="5">
                  <c:v>июнь</c:v>
                </c:pt>
                <c:pt idx="6">
                  <c:v>июль</c:v>
                </c:pt>
                <c:pt idx="7">
                  <c:v>август</c:v>
                </c:pt>
                <c:pt idx="8">
                  <c:v>сентябрь</c:v>
                </c:pt>
                <c:pt idx="9">
                  <c:v>октябрь</c:v>
                </c:pt>
                <c:pt idx="10">
                  <c:v>ноябрь</c:v>
                </c:pt>
                <c:pt idx="11">
                  <c:v>декабрь</c:v>
                </c:pt>
              </c:strCache>
            </c:strRef>
          </c:cat>
          <c:val>
            <c:numRef>
              <c:f>'[расход тепло ггкал 2016.xlsx]Лист1'!$A$5:$L$5</c:f>
              <c:numCache>
                <c:formatCode>General</c:formatCode>
                <c:ptCount val="12"/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33267160"/>
        <c:axId val="233267544"/>
      </c:lineChart>
      <c:catAx>
        <c:axId val="233267160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233267544"/>
        <c:crosses val="autoZero"/>
        <c:auto val="1"/>
        <c:lblAlgn val="ctr"/>
        <c:lblOffset val="100"/>
        <c:noMultiLvlLbl val="0"/>
      </c:catAx>
      <c:valAx>
        <c:axId val="23326754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33267160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0022596398101897E-2"/>
          <c:y val="7.3119916509415215E-3"/>
          <c:w val="0.91288239790681747"/>
          <c:h val="0.90698050382606032"/>
        </c:manualLayout>
      </c:layout>
      <c:lineChart>
        <c:grouping val="standard"/>
        <c:varyColors val="0"/>
        <c:ser>
          <c:idx val="0"/>
          <c:order val="0"/>
          <c:dLbls>
            <c:dLbl>
              <c:idx val="0"/>
              <c:layout>
                <c:manualLayout>
                  <c:x val="-1.7009779405564827E-2"/>
                  <c:y val="1.510195834256052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1.1597576867430565E-2"/>
                  <c:y val="-1.402184475665563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2.3195214614529724E-2"/>
                  <c:y val="6.443112924270788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-3.07441717610266E-2"/>
                  <c:y val="-3.8449979021887011E-4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-2.1295099277997571E-3"/>
                  <c:y val="-1.22812236354849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-2.0609736932102746E-2"/>
                  <c:y val="9.79514088652031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layout>
                <c:manualLayout>
                  <c:x val="-1.2188109652806294E-2"/>
                  <c:y val="-3.946315866891982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layout>
                <c:manualLayout>
                  <c:x val="-1.2968526124531188E-2"/>
                  <c:y val="9.967030801820705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8"/>
              <c:layout>
                <c:manualLayout>
                  <c:x val="-1.9102822411875917E-2"/>
                  <c:y val="1.235781085451197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9"/>
              <c:layout>
                <c:manualLayout>
                  <c:x val="1.7946717505248589E-3"/>
                  <c:y val="1.459821029142150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0"/>
              <c:layout>
                <c:manualLayout>
                  <c:x val="-1.9044499689361376E-2"/>
                  <c:y val="-1.541910512056635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1"/>
              <c:layout>
                <c:manualLayout>
                  <c:x val="-6.0508302617003876E-4"/>
                  <c:y val="-7.209458373549823E-4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>
                    <a:solidFill>
                      <a:schemeClr val="accent1">
                        <a:lumMod val="75000"/>
                      </a:schemeClr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Лист1!$A$1:$L$1</c:f>
              <c:strCache>
                <c:ptCount val="12"/>
                <c:pt idx="0">
                  <c:v>январь</c:v>
                </c:pt>
                <c:pt idx="1">
                  <c:v>февраль</c:v>
                </c:pt>
                <c:pt idx="2">
                  <c:v>март</c:v>
                </c:pt>
                <c:pt idx="3">
                  <c:v>апрель</c:v>
                </c:pt>
                <c:pt idx="4">
                  <c:v>май</c:v>
                </c:pt>
                <c:pt idx="5">
                  <c:v>июнь</c:v>
                </c:pt>
                <c:pt idx="6">
                  <c:v>июль</c:v>
                </c:pt>
                <c:pt idx="7">
                  <c:v>август</c:v>
                </c:pt>
                <c:pt idx="8">
                  <c:v>сентябрь</c:v>
                </c:pt>
                <c:pt idx="9">
                  <c:v>октябрь</c:v>
                </c:pt>
                <c:pt idx="10">
                  <c:v>ноябрь</c:v>
                </c:pt>
                <c:pt idx="11">
                  <c:v>декабрь</c:v>
                </c:pt>
              </c:strCache>
            </c:strRef>
          </c:cat>
          <c:val>
            <c:numRef>
              <c:f>Лист1!$A$2:$L$2</c:f>
              <c:numCache>
                <c:formatCode>General</c:formatCode>
                <c:ptCount val="12"/>
              </c:numCache>
            </c:numRef>
          </c:val>
          <c:smooth val="0"/>
        </c:ser>
        <c:ser>
          <c:idx val="1"/>
          <c:order val="1"/>
          <c:spPr>
            <a:ln w="57150">
              <a:solidFill>
                <a:srgbClr val="FF0000"/>
              </a:solidFill>
            </a:ln>
          </c:spPr>
          <c:marker>
            <c:spPr>
              <a:ln w="57150">
                <a:solidFill>
                  <a:srgbClr val="FF0000"/>
                </a:solidFill>
              </a:ln>
            </c:spPr>
          </c:marker>
          <c:dLbls>
            <c:dLbl>
              <c:idx val="0"/>
              <c:layout>
                <c:manualLayout>
                  <c:x val="-3.8272483825248421E-2"/>
                  <c:y val="-6.370899603088654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3.2819108240092203E-2"/>
                  <c:y val="-2.901279661399915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2.6191930517941019E-2"/>
                  <c:y val="-2.769620786819977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-1.8811880473260906E-2"/>
                  <c:y val="-4.862710525858120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-3.1955468080451743E-2"/>
                  <c:y val="9.947962964812563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-2.9797330356741026E-2"/>
                  <c:y val="6.968931229575836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layout>
                <c:manualLayout>
                  <c:x val="-3.5396370761911898E-2"/>
                  <c:y val="7.558183269572488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layout>
                <c:manualLayout>
                  <c:x val="-3.1301991991984766E-2"/>
                  <c:y val="-6.214019497945946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8"/>
              <c:layout>
                <c:manualLayout>
                  <c:x val="-2.6543607871507866E-2"/>
                  <c:y val="3.075509402853316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9"/>
              <c:layout>
                <c:manualLayout>
                  <c:x val="-7.8252152121002519E-2"/>
                  <c:y val="-1.895070600936503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0"/>
              <c:layout>
                <c:manualLayout>
                  <c:x val="-2.7606281168119945E-2"/>
                  <c:y val="-2.784644566089018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1"/>
              <c:layout>
                <c:manualLayout>
                  <c:x val="-1.3637045765377671E-3"/>
                  <c:y val="-2.2072092962203849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3200" b="1">
                    <a:solidFill>
                      <a:srgbClr val="FF0000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Лист1!$A$1:$L$1</c:f>
              <c:strCache>
                <c:ptCount val="12"/>
                <c:pt idx="0">
                  <c:v>январь</c:v>
                </c:pt>
                <c:pt idx="1">
                  <c:v>февраль</c:v>
                </c:pt>
                <c:pt idx="2">
                  <c:v>март</c:v>
                </c:pt>
                <c:pt idx="3">
                  <c:v>апрель</c:v>
                </c:pt>
                <c:pt idx="4">
                  <c:v>май</c:v>
                </c:pt>
                <c:pt idx="5">
                  <c:v>июнь</c:v>
                </c:pt>
                <c:pt idx="6">
                  <c:v>июль</c:v>
                </c:pt>
                <c:pt idx="7">
                  <c:v>август</c:v>
                </c:pt>
                <c:pt idx="8">
                  <c:v>сентябрь</c:v>
                </c:pt>
                <c:pt idx="9">
                  <c:v>октябрь</c:v>
                </c:pt>
                <c:pt idx="10">
                  <c:v>ноябрь</c:v>
                </c:pt>
                <c:pt idx="11">
                  <c:v>декабрь</c:v>
                </c:pt>
              </c:strCache>
            </c:strRef>
          </c:cat>
          <c:val>
            <c:numRef>
              <c:f>Лист1!$A$3:$L$3</c:f>
              <c:numCache>
                <c:formatCode>General</c:formatCode>
                <c:ptCount val="12"/>
              </c:numCache>
            </c:numRef>
          </c:val>
          <c:smooth val="0"/>
        </c:ser>
        <c:ser>
          <c:idx val="2"/>
          <c:order val="2"/>
          <c:spPr>
            <a:ln w="57150"/>
          </c:spPr>
          <c:marker>
            <c:spPr>
              <a:ln w="57150"/>
            </c:spPr>
          </c:marker>
          <c:dLbls>
            <c:dLbl>
              <c:idx val="0"/>
              <c:layout>
                <c:manualLayout>
                  <c:x val="-5.7354575247160894E-2"/>
                  <c:y val="3.422159885838834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1.3062843208818491E-2"/>
                  <c:y val="-4.51858845202898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7.0618256609308056E-3"/>
                  <c:y val="-1.023565681329786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-1.8925957507026928E-2"/>
                  <c:y val="3.726358239397475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-5.5252152361671365E-2"/>
                  <c:y val="1.966040671207419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-2.6847632793248428E-2"/>
                  <c:y val="-7.012710424582059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layout>
                <c:manualLayout>
                  <c:x val="-2.671195573040944E-2"/>
                  <c:y val="3.143776450075827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layout>
                <c:manualLayout>
                  <c:x val="-3.5173270740179445E-2"/>
                  <c:y val="-2.890698059543756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8"/>
              <c:layout>
                <c:manualLayout>
                  <c:x val="1.4467206101821694E-3"/>
                  <c:y val="1.59320508897520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9"/>
              <c:layout>
                <c:manualLayout>
                  <c:x val="3.268142369540197E-3"/>
                  <c:y val="8.394667626996508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0"/>
              <c:layout>
                <c:manualLayout>
                  <c:x val="2.5021543792724211E-3"/>
                  <c:y val="-2.3796381203918085E-4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1"/>
              <c:layout>
                <c:manualLayout>
                  <c:x val="-2.4462724847879237E-2"/>
                  <c:y val="-1.915353750633062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 algn="ctr" rtl="0">
                  <a:defRPr lang="ru-RU" sz="3200" b="1" i="0" u="none" strike="noStrike" kern="1200" baseline="0">
                    <a:solidFill>
                      <a:schemeClr val="accent3">
                        <a:lumMod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Лист1!$A$1:$L$1</c:f>
              <c:strCache>
                <c:ptCount val="12"/>
                <c:pt idx="0">
                  <c:v>январь</c:v>
                </c:pt>
                <c:pt idx="1">
                  <c:v>февраль</c:v>
                </c:pt>
                <c:pt idx="2">
                  <c:v>март</c:v>
                </c:pt>
                <c:pt idx="3">
                  <c:v>апрель</c:v>
                </c:pt>
                <c:pt idx="4">
                  <c:v>май</c:v>
                </c:pt>
                <c:pt idx="5">
                  <c:v>июнь</c:v>
                </c:pt>
                <c:pt idx="6">
                  <c:v>июль</c:v>
                </c:pt>
                <c:pt idx="7">
                  <c:v>август</c:v>
                </c:pt>
                <c:pt idx="8">
                  <c:v>сентябрь</c:v>
                </c:pt>
                <c:pt idx="9">
                  <c:v>октябрь</c:v>
                </c:pt>
                <c:pt idx="10">
                  <c:v>ноябрь</c:v>
                </c:pt>
                <c:pt idx="11">
                  <c:v>декабрь</c:v>
                </c:pt>
              </c:strCache>
            </c:strRef>
          </c:cat>
          <c:val>
            <c:numRef>
              <c:f>Лист1!$A$4:$L$4</c:f>
              <c:numCache>
                <c:formatCode>General</c:formatCode>
                <c:ptCount val="12"/>
              </c:numCache>
            </c:numRef>
          </c:val>
          <c:smooth val="0"/>
        </c:ser>
        <c:ser>
          <c:idx val="3"/>
          <c:order val="3"/>
          <c:spPr>
            <a:ln w="57150"/>
          </c:spPr>
          <c:marker>
            <c:spPr>
              <a:ln w="57150"/>
            </c:spPr>
          </c:marker>
          <c:dLbls>
            <c:dLbl>
              <c:idx val="0"/>
              <c:layout>
                <c:manualLayout>
                  <c:x val="-3.7510947424205549E-2"/>
                  <c:y val="-3.802811185877675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4.2921183118428075E-2"/>
                  <c:y val="2.709735206414231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6.9572911469723733E-2"/>
                  <c:y val="1.553204538592226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8.0997100662392837E-2"/>
                  <c:y val="7.0963085715235611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-0.10697730276165096"/>
                  <c:y val="-6.209270000083116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-2.2159584143484842E-2"/>
                  <c:y val="-5.677046857218848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>
                <c:manualLayout>
                  <c:x val="-3.362143801080459E-2"/>
                  <c:y val="-4.790008285778404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7"/>
              <c:layout>
                <c:manualLayout>
                  <c:x val="-2.3687831325794141E-2"/>
                  <c:y val="1.774077142880890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8"/>
              <c:layout>
                <c:manualLayout>
                  <c:x val="-6.2658134474681271E-2"/>
                  <c:y val="-2.128892571457068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1"/>
              <c:layout>
                <c:manualLayout>
                  <c:x val="-9.3223078120867373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 algn="ctr">
                  <a:defRPr lang="ru-RU" sz="3200" b="1" i="0" u="none" strike="noStrike" kern="1200" baseline="0">
                    <a:solidFill>
                      <a:schemeClr val="accent4">
                        <a:lumMod val="7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Лист1!$A$1:$L$1</c:f>
              <c:strCache>
                <c:ptCount val="12"/>
                <c:pt idx="0">
                  <c:v>январь</c:v>
                </c:pt>
                <c:pt idx="1">
                  <c:v>февраль</c:v>
                </c:pt>
                <c:pt idx="2">
                  <c:v>март</c:v>
                </c:pt>
                <c:pt idx="3">
                  <c:v>апрель</c:v>
                </c:pt>
                <c:pt idx="4">
                  <c:v>май</c:v>
                </c:pt>
                <c:pt idx="5">
                  <c:v>июнь</c:v>
                </c:pt>
                <c:pt idx="6">
                  <c:v>июль</c:v>
                </c:pt>
                <c:pt idx="7">
                  <c:v>август</c:v>
                </c:pt>
                <c:pt idx="8">
                  <c:v>сентябрь</c:v>
                </c:pt>
                <c:pt idx="9">
                  <c:v>октябрь</c:v>
                </c:pt>
                <c:pt idx="10">
                  <c:v>ноябрь</c:v>
                </c:pt>
                <c:pt idx="11">
                  <c:v>декабрь</c:v>
                </c:pt>
              </c:strCache>
            </c:strRef>
          </c:cat>
          <c:val>
            <c:numRef>
              <c:f>Лист1!$A$5:$L$5</c:f>
              <c:numCache>
                <c:formatCode>General</c:formatCode>
                <c:ptCount val="12"/>
                <c:pt idx="0">
                  <c:v>210.8</c:v>
                </c:pt>
                <c:pt idx="1">
                  <c:v>126</c:v>
                </c:pt>
                <c:pt idx="2">
                  <c:v>103.7</c:v>
                </c:pt>
                <c:pt idx="3">
                  <c:v>67.2</c:v>
                </c:pt>
                <c:pt idx="4">
                  <c:v>21.07</c:v>
                </c:pt>
                <c:pt idx="5">
                  <c:v>8.3000000000000007</c:v>
                </c:pt>
                <c:pt idx="6">
                  <c:v>12.5</c:v>
                </c:pt>
                <c:pt idx="7">
                  <c:v>11</c:v>
                </c:pt>
                <c:pt idx="8">
                  <c:v>26.8</c:v>
                </c:pt>
                <c:pt idx="9">
                  <c:v>89.15</c:v>
                </c:pt>
                <c:pt idx="10">
                  <c:v>130.5</c:v>
                </c:pt>
                <c:pt idx="11">
                  <c:v>188.2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70383504"/>
        <c:axId val="233763592"/>
      </c:lineChart>
      <c:catAx>
        <c:axId val="170383504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233763592"/>
        <c:crosses val="autoZero"/>
        <c:auto val="1"/>
        <c:lblAlgn val="ctr"/>
        <c:lblOffset val="100"/>
        <c:noMultiLvlLbl val="0"/>
      </c:catAx>
      <c:valAx>
        <c:axId val="23376359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70383504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  <c:userShapes r:id="rId2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1550850899107016E-2"/>
          <c:y val="1.3521267927792407E-2"/>
          <c:w val="0.91288239790681747"/>
          <c:h val="0.90698050382606032"/>
        </c:manualLayout>
      </c:layout>
      <c:lineChart>
        <c:grouping val="standard"/>
        <c:varyColors val="0"/>
        <c:ser>
          <c:idx val="0"/>
          <c:order val="0"/>
          <c:dLbls>
            <c:dLbl>
              <c:idx val="0"/>
              <c:layout>
                <c:manualLayout>
                  <c:x val="-1.7009779405564827E-2"/>
                  <c:y val="1.510195834256052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3.6848807257224697E-3"/>
                  <c:y val="1.7077238639148727E-4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4.3826579323128494E-2"/>
                  <c:y val="6.443112924270723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-3.991366486429767E-2"/>
                  <c:y val="-6.593769790301986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-1.8940217136247689E-2"/>
                  <c:y val="2.142624207925193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7.8572362022744655E-4"/>
                  <c:y val="7.1340251721989821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layout>
                <c:manualLayout>
                  <c:x val="-1.3716379464497374E-2"/>
                  <c:y val="-4.833354438332414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layout>
                <c:manualLayout>
                  <c:x val="-1.2968526124531188E-2"/>
                  <c:y val="9.967030801820705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8"/>
              <c:layout>
                <c:manualLayout>
                  <c:x val="-1.9102822411875917E-2"/>
                  <c:y val="1.235781085451197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9"/>
              <c:layout>
                <c:manualLayout>
                  <c:x val="1.7946717505248589E-3"/>
                  <c:y val="1.459821029142150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0"/>
              <c:layout>
                <c:manualLayout>
                  <c:x val="-4.9609490727871533E-2"/>
                  <c:y val="-3.3944940607878455E-4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1"/>
              <c:layout>
                <c:manualLayout>
                  <c:x val="-6.0508302617003876E-4"/>
                  <c:y val="-7.209458373549823E-4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>
                    <a:solidFill>
                      <a:schemeClr val="accent1">
                        <a:lumMod val="75000"/>
                      </a:schemeClr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'[расход тепло стоимость.xlsx]Лист1'!$A$1:$L$1</c:f>
              <c:strCache>
                <c:ptCount val="12"/>
                <c:pt idx="0">
                  <c:v>январь</c:v>
                </c:pt>
                <c:pt idx="1">
                  <c:v>февраль</c:v>
                </c:pt>
                <c:pt idx="2">
                  <c:v>март</c:v>
                </c:pt>
                <c:pt idx="3">
                  <c:v>апрель</c:v>
                </c:pt>
                <c:pt idx="4">
                  <c:v>май</c:v>
                </c:pt>
                <c:pt idx="5">
                  <c:v>июнь</c:v>
                </c:pt>
                <c:pt idx="6">
                  <c:v>июль</c:v>
                </c:pt>
                <c:pt idx="7">
                  <c:v>август</c:v>
                </c:pt>
                <c:pt idx="8">
                  <c:v>сентябрь</c:v>
                </c:pt>
                <c:pt idx="9">
                  <c:v>октябрь</c:v>
                </c:pt>
                <c:pt idx="10">
                  <c:v>ноябрь</c:v>
                </c:pt>
                <c:pt idx="11">
                  <c:v>декабрь</c:v>
                </c:pt>
              </c:strCache>
            </c:strRef>
          </c:cat>
          <c:val>
            <c:numRef>
              <c:f>'[расход тепло стоимость.xlsx]Лист1'!$A$2:$L$2</c:f>
              <c:numCache>
                <c:formatCode>General</c:formatCode>
                <c:ptCount val="12"/>
              </c:numCache>
            </c:numRef>
          </c:val>
          <c:smooth val="0"/>
        </c:ser>
        <c:ser>
          <c:idx val="1"/>
          <c:order val="1"/>
          <c:spPr>
            <a:ln w="57150">
              <a:solidFill>
                <a:srgbClr val="FF0000"/>
              </a:solidFill>
            </a:ln>
          </c:spPr>
          <c:marker>
            <c:spPr>
              <a:ln w="57150">
                <a:solidFill>
                  <a:srgbClr val="FF0000"/>
                </a:solidFill>
              </a:ln>
            </c:spPr>
          </c:marker>
          <c:dLbls>
            <c:dLbl>
              <c:idx val="0"/>
              <c:layout>
                <c:manualLayout>
                  <c:x val="1.9036785511350303E-2"/>
                  <c:y val="1.346335968443218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4.733745647203056E-2"/>
                  <c:y val="-3.610910518552271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3.5361413611796816E-2"/>
                  <c:y val="-1.882582215379531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9.4607004997307592E-3"/>
                  <c:y val="1.9340933135242021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-7.7802883549730723E-2"/>
                  <c:y val="2.097671607564637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3.9447850309752841E-2"/>
                      <c:h val="2.6589016101705751E-2"/>
                    </c:manualLayout>
                  </c15:layout>
                </c:ext>
              </c:extLst>
            </c:dLbl>
            <c:dLbl>
              <c:idx val="5"/>
              <c:layout>
                <c:manualLayout>
                  <c:x val="-2.3684341627503828E-2"/>
                  <c:y val="6.348004229567537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layout>
                <c:manualLayout>
                  <c:x val="-1.2472661223821362E-2"/>
                  <c:y val="-1.933129444840261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layout>
                <c:manualLayout>
                  <c:x val="-2.6717250445056868E-2"/>
                  <c:y val="2.656366216458491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8"/>
              <c:layout>
                <c:manualLayout>
                  <c:x val="-2.1958866324580079E-2"/>
                  <c:y val="2.631990117133094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9"/>
              <c:layout>
                <c:manualLayout>
                  <c:x val="4.2732558909115504E-3"/>
                  <c:y val="3.2251884310892909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0"/>
              <c:layout>
                <c:manualLayout>
                  <c:x val="-4.0596382217748993E-2"/>
                  <c:y val="-1.010574407763802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1"/>
              <c:layout>
                <c:manualLayout>
                  <c:x val="-1.3637045765377671E-3"/>
                  <c:y val="-2.2072092962203849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800" b="1">
                    <a:solidFill>
                      <a:srgbClr val="FF0000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'[расход тепло стоимость.xlsx]Лист1'!$A$1:$L$1</c:f>
              <c:strCache>
                <c:ptCount val="12"/>
                <c:pt idx="0">
                  <c:v>январь</c:v>
                </c:pt>
                <c:pt idx="1">
                  <c:v>февраль</c:v>
                </c:pt>
                <c:pt idx="2">
                  <c:v>март</c:v>
                </c:pt>
                <c:pt idx="3">
                  <c:v>апрель</c:v>
                </c:pt>
                <c:pt idx="4">
                  <c:v>май</c:v>
                </c:pt>
                <c:pt idx="5">
                  <c:v>июнь</c:v>
                </c:pt>
                <c:pt idx="6">
                  <c:v>июль</c:v>
                </c:pt>
                <c:pt idx="7">
                  <c:v>август</c:v>
                </c:pt>
                <c:pt idx="8">
                  <c:v>сентябрь</c:v>
                </c:pt>
                <c:pt idx="9">
                  <c:v>октябрь</c:v>
                </c:pt>
                <c:pt idx="10">
                  <c:v>ноябрь</c:v>
                </c:pt>
                <c:pt idx="11">
                  <c:v>декабрь</c:v>
                </c:pt>
              </c:strCache>
            </c:strRef>
          </c:cat>
          <c:val>
            <c:numRef>
              <c:f>'[расход тепло стоимость.xlsx]Лист1'!$A$3:$L$3</c:f>
              <c:numCache>
                <c:formatCode>General</c:formatCode>
                <c:ptCount val="12"/>
              </c:numCache>
            </c:numRef>
          </c:val>
          <c:smooth val="0"/>
        </c:ser>
        <c:ser>
          <c:idx val="2"/>
          <c:order val="2"/>
          <c:spPr>
            <a:ln w="76200"/>
          </c:spPr>
          <c:marker>
            <c:spPr>
              <a:ln w="76200"/>
            </c:spPr>
          </c:marker>
          <c:dLbls>
            <c:dLbl>
              <c:idx val="0"/>
              <c:layout>
                <c:manualLayout>
                  <c:x val="-3.9015609059449306E-2"/>
                  <c:y val="-1.101736828507436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1.0006348844199892E-2"/>
                  <c:y val="-2.389695880571920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2.1076541267739954E-3"/>
                  <c:y val="-6.687502527536086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-4.4906159606285016E-2"/>
                  <c:y val="3.105431239389137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-8.1996478052084112E-2"/>
                  <c:y val="-2.025632900274583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-2.8375879975557673E-2"/>
                  <c:y val="-3.375852281676221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layout>
                <c:manualLayout>
                  <c:x val="-3.206082086849199E-2"/>
                  <c:y val="2.256737878635382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layout>
                <c:manualLayout>
                  <c:x val="-1.3777810187849255E-2"/>
                  <c:y val="-2.624586488111622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8"/>
              <c:layout>
                <c:manualLayout>
                  <c:x val="-4.5928942041406115E-2"/>
                  <c:y val="-1.067910625346128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9"/>
              <c:layout>
                <c:manualLayout>
                  <c:x val="-1.2778432798158129E-2"/>
                  <c:y val="2.436136191292465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0"/>
              <c:layout>
                <c:manualLayout>
                  <c:x val="2.5021543792724211E-3"/>
                  <c:y val="-2.3796381203918085E-4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1"/>
              <c:layout>
                <c:manualLayout>
                  <c:x val="-1.7585640190809056E-2"/>
                  <c:y val="-1.028315179192611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400" b="1">
                    <a:solidFill>
                      <a:schemeClr val="accent3">
                        <a:lumMod val="50000"/>
                      </a:schemeClr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'[расход тепло стоимость.xlsx]Лист1'!$A$1:$L$1</c:f>
              <c:strCache>
                <c:ptCount val="12"/>
                <c:pt idx="0">
                  <c:v>январь</c:v>
                </c:pt>
                <c:pt idx="1">
                  <c:v>февраль</c:v>
                </c:pt>
                <c:pt idx="2">
                  <c:v>март</c:v>
                </c:pt>
                <c:pt idx="3">
                  <c:v>апрель</c:v>
                </c:pt>
                <c:pt idx="4">
                  <c:v>май</c:v>
                </c:pt>
                <c:pt idx="5">
                  <c:v>июнь</c:v>
                </c:pt>
                <c:pt idx="6">
                  <c:v>июль</c:v>
                </c:pt>
                <c:pt idx="7">
                  <c:v>август</c:v>
                </c:pt>
                <c:pt idx="8">
                  <c:v>сентябрь</c:v>
                </c:pt>
                <c:pt idx="9">
                  <c:v>октябрь</c:v>
                </c:pt>
                <c:pt idx="10">
                  <c:v>ноябрь</c:v>
                </c:pt>
                <c:pt idx="11">
                  <c:v>декабрь</c:v>
                </c:pt>
              </c:strCache>
            </c:strRef>
          </c:cat>
          <c:val>
            <c:numRef>
              <c:f>'[расход тепло стоимость.xlsx]Лист1'!$A$4:$L$4</c:f>
              <c:numCache>
                <c:formatCode>General</c:formatCode>
                <c:ptCount val="12"/>
              </c:numCache>
            </c:numRef>
          </c:val>
          <c:smooth val="0"/>
        </c:ser>
        <c:ser>
          <c:idx val="3"/>
          <c:order val="3"/>
          <c:spPr>
            <a:ln w="57150"/>
          </c:spPr>
          <c:marker>
            <c:spPr>
              <a:ln w="57150"/>
            </c:spPr>
          </c:marker>
          <c:dLbls>
            <c:dLbl>
              <c:idx val="0"/>
              <c:layout>
                <c:manualLayout>
                  <c:x val="-2.4102856708128874E-2"/>
                  <c:y val="-3.937294689587431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6.520141504051126E-2"/>
                  <c:y val="5.439522280273326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1.6084293811099742E-2"/>
                  <c:y val="-6.169757440125313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8.0448666742744118E-2"/>
                  <c:y val="5.519658551002003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-4.0668150176880061E-3"/>
                  <c:y val="-5.568310253076191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-1.681073833162159E-2"/>
                  <c:y val="-6.532611348509365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>
                <c:manualLayout>
                  <c:x val="-2.6495682604891779E-2"/>
                  <c:y val="-8.856080589464665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7"/>
              <c:layout>
                <c:manualLayout>
                  <c:x val="-3.6231884057971016E-2"/>
                  <c:y val="-7.588470488847338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8"/>
              <c:layout>
                <c:manualLayout>
                  <c:x val="-2.4205751454981172E-2"/>
                  <c:y val="4.000263826896451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9"/>
              <c:layout>
                <c:manualLayout>
                  <c:x val="-8.8164251207729472E-2"/>
                  <c:y val="-4.377963743565772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0"/>
              <c:layout>
                <c:manualLayout>
                  <c:x val="-1.932367149758454E-2"/>
                  <c:y val="6.129149240992080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1"/>
              <c:layout>
                <c:manualLayout>
                  <c:x val="-7.6086956521739135E-2"/>
                  <c:y val="-3.794235244423669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800" b="1">
                    <a:solidFill>
                      <a:srgbClr val="7030A0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'[расход тепло стоимость.xlsx]Лист1'!$A$1:$L$1</c:f>
              <c:strCache>
                <c:ptCount val="12"/>
                <c:pt idx="0">
                  <c:v>январь</c:v>
                </c:pt>
                <c:pt idx="1">
                  <c:v>февраль</c:v>
                </c:pt>
                <c:pt idx="2">
                  <c:v>март</c:v>
                </c:pt>
                <c:pt idx="3">
                  <c:v>апрель</c:v>
                </c:pt>
                <c:pt idx="4">
                  <c:v>май</c:v>
                </c:pt>
                <c:pt idx="5">
                  <c:v>июнь</c:v>
                </c:pt>
                <c:pt idx="6">
                  <c:v>июль</c:v>
                </c:pt>
                <c:pt idx="7">
                  <c:v>август</c:v>
                </c:pt>
                <c:pt idx="8">
                  <c:v>сентябрь</c:v>
                </c:pt>
                <c:pt idx="9">
                  <c:v>октябрь</c:v>
                </c:pt>
                <c:pt idx="10">
                  <c:v>ноябрь</c:v>
                </c:pt>
                <c:pt idx="11">
                  <c:v>декабрь</c:v>
                </c:pt>
              </c:strCache>
            </c:strRef>
          </c:cat>
          <c:val>
            <c:numRef>
              <c:f>'[расход тепло стоимость.xlsx]Лист1'!$A$5:$L$5</c:f>
              <c:numCache>
                <c:formatCode>General</c:formatCode>
                <c:ptCount val="12"/>
                <c:pt idx="0">
                  <c:v>305639</c:v>
                </c:pt>
                <c:pt idx="1">
                  <c:v>181546</c:v>
                </c:pt>
                <c:pt idx="2">
                  <c:v>150355</c:v>
                </c:pt>
                <c:pt idx="3">
                  <c:v>96200</c:v>
                </c:pt>
                <c:pt idx="4">
                  <c:v>30162</c:v>
                </c:pt>
                <c:pt idx="5">
                  <c:v>11963</c:v>
                </c:pt>
                <c:pt idx="6">
                  <c:v>18000</c:v>
                </c:pt>
                <c:pt idx="7">
                  <c:v>16000</c:v>
                </c:pt>
                <c:pt idx="8">
                  <c:v>38400</c:v>
                </c:pt>
                <c:pt idx="9">
                  <c:v>128640</c:v>
                </c:pt>
                <c:pt idx="10">
                  <c:v>194078</c:v>
                </c:pt>
                <c:pt idx="11">
                  <c:v>279950.7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33515048"/>
        <c:axId val="233589440"/>
      </c:lineChart>
      <c:catAx>
        <c:axId val="233515048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233589440"/>
        <c:crosses val="autoZero"/>
        <c:auto val="1"/>
        <c:lblAlgn val="ctr"/>
        <c:lblOffset val="100"/>
        <c:noMultiLvlLbl val="0"/>
      </c:catAx>
      <c:valAx>
        <c:axId val="233589440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33515048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  <c:userShapes r:id="rId2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0.64393</cdr:x>
      <cdr:y>0.1811</cdr:y>
    </cdr:from>
    <cdr:to>
      <cdr:x>0.83938</cdr:x>
      <cdr:y>0.30563</cdr:y>
    </cdr:to>
    <cdr:sp macro="" textlink="">
      <cdr:nvSpPr>
        <cdr:cNvPr id="7" name="Прямоугольник 6"/>
        <cdr:cNvSpPr/>
      </cdr:nvSpPr>
      <cdr:spPr>
        <a:xfrm xmlns:a="http://schemas.openxmlformats.org/drawingml/2006/main">
          <a:off x="6771343" y="788013"/>
          <a:ext cx="2055274" cy="541873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none" lIns="91440" tIns="45720" rIns="91440" bIns="45720" anchor="ctr">
          <a:spAutoFit/>
          <a:scene3d>
            <a:camera prst="orthographicFront"/>
            <a:lightRig rig="flat" dir="tl">
              <a:rot lat="0" lon="0" rev="6600000"/>
            </a:lightRig>
          </a:scene3d>
          <a:sp3d extrusionH="25400" contourW="8890">
            <a:bevelT w="38100" h="31750"/>
            <a:contourClr>
              <a:schemeClr val="accent2">
                <a:shade val="75000"/>
              </a:schemeClr>
            </a:contourClr>
          </a:sp3d>
        </a:bodyPr>
        <a:lstStyle xmlns:a="http://schemas.openxmlformats.org/drawingml/2006/main"/>
        <a:p xmlns:a="http://schemas.openxmlformats.org/drawingml/2006/main">
          <a:pPr algn="ctr"/>
          <a:r>
            <a:rPr lang="ru-RU" sz="5400" b="1" cap="none" spc="0" dirty="0">
              <a:ln w="11430"/>
              <a:solidFill>
                <a:schemeClr val="accent3">
                  <a:lumMod val="7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rPr>
            <a:t>___</a:t>
          </a:r>
          <a:r>
            <a:rPr lang="ru-RU" sz="5400" b="1" cap="none" spc="0" dirty="0">
              <a:ln w="11430">
                <a:solidFill>
                  <a:schemeClr val="tx2">
                    <a:lumMod val="60000"/>
                    <a:lumOff val="40000"/>
                  </a:schemeClr>
                </a:solidFill>
              </a:ln>
              <a:solidFill>
                <a:schemeClr val="accent3">
                  <a:lumMod val="7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rPr>
            <a:t>2016</a:t>
          </a:r>
          <a:r>
            <a:rPr lang="ru-RU" sz="5400" b="1" cap="none" spc="0" baseline="0" dirty="0">
              <a:ln w="11430"/>
              <a:solidFill>
                <a:schemeClr val="accent3">
                  <a:lumMod val="7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rPr>
            <a:t> г.</a:t>
          </a:r>
        </a:p>
        <a:p xmlns:a="http://schemas.openxmlformats.org/drawingml/2006/main">
          <a:pPr algn="ctr"/>
          <a:r>
            <a:rPr lang="ru-RU" sz="2800" b="0" cap="none" spc="0" baseline="0" dirty="0">
              <a:ln w="11430"/>
              <a:solidFill>
                <a:schemeClr val="accent3">
                  <a:lumMod val="7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rPr>
            <a:t>7 мес. 846 352 руб.</a:t>
          </a:r>
          <a:r>
            <a:rPr lang="ru-RU" sz="5400" b="0" cap="none" spc="0" baseline="0" dirty="0">
              <a:ln w="11430"/>
              <a:solidFill>
                <a:schemeClr val="accent3">
                  <a:lumMod val="7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rPr>
            <a:t> </a:t>
          </a:r>
          <a:endParaRPr lang="ru-RU" sz="5400" b="0" cap="none" spc="0" dirty="0">
            <a:ln w="11430"/>
            <a:solidFill>
              <a:schemeClr val="accent3">
                <a:lumMod val="75000"/>
              </a:schemeClr>
            </a:solidFill>
            <a:effectLst>
              <a:outerShdw blurRad="50800" dist="39000" dir="5460000" algn="tl">
                <a:srgbClr val="000000">
                  <a:alpha val="38000"/>
                </a:srgbClr>
              </a:outerShdw>
            </a:effectLst>
          </a:endParaRP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0.69368</cdr:x>
      <cdr:y>0.47182</cdr:y>
    </cdr:from>
    <cdr:to>
      <cdr:x>0.89698</cdr:x>
      <cdr:y>0.59635</cdr:y>
    </cdr:to>
    <cdr:sp macro="" textlink="">
      <cdr:nvSpPr>
        <cdr:cNvPr id="7" name="Прямоугольник 6"/>
        <cdr:cNvSpPr/>
      </cdr:nvSpPr>
      <cdr:spPr>
        <a:xfrm xmlns:a="http://schemas.openxmlformats.org/drawingml/2006/main">
          <a:off x="7294444" y="2053058"/>
          <a:ext cx="2137822" cy="541872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none" lIns="91440" tIns="45720" rIns="91440" bIns="45720" anchor="ctr">
          <a:spAutoFit/>
          <a:scene3d>
            <a:camera prst="orthographicFront"/>
            <a:lightRig rig="flat" dir="tl">
              <a:rot lat="0" lon="0" rev="6600000"/>
            </a:lightRig>
          </a:scene3d>
          <a:sp3d extrusionH="25400" contourW="8890">
            <a:bevelT w="38100" h="31750"/>
            <a:contourClr>
              <a:schemeClr val="accent2">
                <a:shade val="75000"/>
              </a:schemeClr>
            </a:contourClr>
          </a:sp3d>
        </a:bodyPr>
        <a:lstStyle xmlns:a="http://schemas.openxmlformats.org/drawingml/2006/main"/>
        <a:p xmlns:a="http://schemas.openxmlformats.org/drawingml/2006/main">
          <a:pPr algn="ctr"/>
          <a:r>
            <a:rPr lang="ru-RU" sz="5400" b="1" cap="none" spc="0" dirty="0">
              <a:ln w="11430"/>
              <a:solidFill>
                <a:schemeClr val="accent3">
                  <a:lumMod val="7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rPr>
            <a:t>___</a:t>
          </a:r>
          <a:r>
            <a:rPr lang="ru-RU" sz="5400" b="1" cap="none" spc="0" dirty="0">
              <a:ln w="11430">
                <a:solidFill>
                  <a:schemeClr val="tx2">
                    <a:lumMod val="60000"/>
                    <a:lumOff val="40000"/>
                  </a:schemeClr>
                </a:solidFill>
              </a:ln>
              <a:solidFill>
                <a:schemeClr val="accent3">
                  <a:lumMod val="7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rPr>
            <a:t>2016</a:t>
          </a:r>
          <a:r>
            <a:rPr lang="ru-RU" sz="5400" b="1" cap="none" spc="0" baseline="0" dirty="0">
              <a:ln w="11430"/>
              <a:solidFill>
                <a:schemeClr val="accent3">
                  <a:lumMod val="7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rPr>
            <a:t> г.</a:t>
          </a:r>
        </a:p>
        <a:p xmlns:a="http://schemas.openxmlformats.org/drawingml/2006/main">
          <a:pPr algn="ctr"/>
          <a:r>
            <a:rPr lang="ru-RU" sz="2800" b="0" cap="none" spc="0" baseline="0" dirty="0">
              <a:ln w="11430"/>
              <a:solidFill>
                <a:schemeClr val="accent3">
                  <a:lumMod val="7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rPr>
            <a:t>7 мес. 546,123 Гкал.</a:t>
          </a:r>
          <a:r>
            <a:rPr lang="ru-RU" sz="5400" b="0" cap="none" spc="0" baseline="0" dirty="0">
              <a:ln w="11430"/>
              <a:solidFill>
                <a:schemeClr val="accent3">
                  <a:lumMod val="7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rPr>
            <a:t> </a:t>
          </a:r>
          <a:endParaRPr lang="ru-RU" sz="5400" b="0" cap="none" spc="0" dirty="0">
            <a:ln w="11430"/>
            <a:solidFill>
              <a:schemeClr val="accent3">
                <a:lumMod val="75000"/>
              </a:schemeClr>
            </a:solidFill>
            <a:effectLst>
              <a:outerShdw blurRad="50800" dist="39000" dir="5460000" algn="tl">
                <a:srgbClr val="000000">
                  <a:alpha val="38000"/>
                </a:srgbClr>
              </a:outerShdw>
            </a:effectLst>
          </a:endParaRP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0.43193</cdr:x>
      <cdr:y>0.54621</cdr:y>
    </cdr:from>
    <cdr:to>
      <cdr:x>0.6251</cdr:x>
      <cdr:y>0.67074</cdr:y>
    </cdr:to>
    <cdr:sp macro="" textlink="">
      <cdr:nvSpPr>
        <cdr:cNvPr id="9" name="Прямоугольник 8"/>
        <cdr:cNvSpPr/>
      </cdr:nvSpPr>
      <cdr:spPr>
        <a:xfrm xmlns:a="http://schemas.openxmlformats.org/drawingml/2006/main">
          <a:off x="7178821" y="7820315"/>
          <a:ext cx="3210552" cy="1782933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none" lIns="91440" tIns="45720" rIns="91440" bIns="45720" anchor="ctr">
          <a:spAutoFit/>
          <a:scene3d>
            <a:camera prst="orthographicFront"/>
            <a:lightRig rig="flat" dir="tl">
              <a:rot lat="0" lon="0" rev="6600000"/>
            </a:lightRig>
          </a:scene3d>
          <a:sp3d extrusionH="25400" contourW="8890">
            <a:bevelT w="38100" h="31750"/>
            <a:contourClr>
              <a:schemeClr val="accent2">
                <a:shade val="75000"/>
              </a:schemeClr>
            </a:contourClr>
          </a:sp3d>
        </a:bodyPr>
        <a:lstStyle xmlns:a="http://schemas.openxmlformats.org/drawingml/2006/main"/>
        <a:p xmlns:a="http://schemas.openxmlformats.org/drawingml/2006/main">
          <a:pPr algn="ctr"/>
          <a:r>
            <a:rPr lang="ru-RU" sz="5400" b="1" cap="none" spc="0" dirty="0">
              <a:ln w="11430"/>
              <a:solidFill>
                <a:srgbClr val="7030A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rPr>
            <a:t>___</a:t>
          </a:r>
          <a:r>
            <a:rPr lang="ru-RU" sz="5400" b="1" cap="none" spc="0" dirty="0">
              <a:ln w="11430">
                <a:solidFill>
                  <a:schemeClr val="tx2">
                    <a:lumMod val="60000"/>
                    <a:lumOff val="40000"/>
                  </a:schemeClr>
                </a:solidFill>
              </a:ln>
              <a:solidFill>
                <a:srgbClr val="7030A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rPr>
            <a:t>2014</a:t>
          </a:r>
          <a:r>
            <a:rPr lang="ru-RU" sz="5400" b="1" cap="none" spc="0" baseline="0" dirty="0">
              <a:ln w="11430"/>
              <a:solidFill>
                <a:srgbClr val="7030A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rPr>
            <a:t> г.</a:t>
          </a:r>
        </a:p>
        <a:p xmlns:a="http://schemas.openxmlformats.org/drawingml/2006/main">
          <a:pPr algn="ctr"/>
          <a:r>
            <a:rPr lang="ru-RU" sz="2800" b="0" cap="none" spc="0" baseline="0" dirty="0">
              <a:ln w="11430"/>
              <a:solidFill>
                <a:srgbClr val="7030A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rPr>
            <a:t>995,2 Гкал.</a:t>
          </a:r>
          <a:r>
            <a:rPr lang="ru-RU" sz="5400" b="0" cap="none" spc="0" baseline="0" dirty="0">
              <a:ln w="11430"/>
              <a:solidFill>
                <a:srgbClr val="7030A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rPr>
            <a:t> </a:t>
          </a:r>
          <a:endParaRPr lang="ru-RU" sz="5400" b="0" cap="none" spc="0" dirty="0">
            <a:ln w="11430"/>
            <a:solidFill>
              <a:srgbClr val="7030A0"/>
            </a:solidFill>
            <a:effectLst>
              <a:outerShdw blurRad="50800" dist="39000" dir="5460000" algn="tl">
                <a:srgbClr val="000000">
                  <a:alpha val="38000"/>
                </a:srgbClr>
              </a:outerShdw>
            </a:effectLst>
          </a:endParaRPr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0.41556</cdr:x>
      <cdr:y>0.43121</cdr:y>
    </cdr:from>
    <cdr:to>
      <cdr:x>0.60873</cdr:x>
      <cdr:y>0.55574</cdr:y>
    </cdr:to>
    <cdr:sp macro="" textlink="">
      <cdr:nvSpPr>
        <cdr:cNvPr id="9" name="Прямоугольник 8"/>
        <cdr:cNvSpPr/>
      </cdr:nvSpPr>
      <cdr:spPr>
        <a:xfrm xmlns:a="http://schemas.openxmlformats.org/drawingml/2006/main">
          <a:off x="6906693" y="6173780"/>
          <a:ext cx="3210553" cy="1782934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none" lIns="91440" tIns="45720" rIns="91440" bIns="45720" anchor="ctr">
          <a:spAutoFit/>
          <a:scene3d>
            <a:camera prst="orthographicFront"/>
            <a:lightRig rig="flat" dir="tl">
              <a:rot lat="0" lon="0" rev="6600000"/>
            </a:lightRig>
          </a:scene3d>
          <a:sp3d extrusionH="25400" contourW="8890">
            <a:bevelT w="38100" h="31750"/>
            <a:contourClr>
              <a:schemeClr val="accent2">
                <a:shade val="75000"/>
              </a:schemeClr>
            </a:contourClr>
          </a:sp3d>
        </a:bodyPr>
        <a:lstStyle xmlns:a="http://schemas.openxmlformats.org/drawingml/2006/main"/>
        <a:p xmlns:a="http://schemas.openxmlformats.org/drawingml/2006/main">
          <a:pPr algn="ctr"/>
          <a:r>
            <a:rPr lang="ru-RU" sz="5400" b="1" cap="none" spc="0">
              <a:ln w="11430"/>
              <a:solidFill>
                <a:srgbClr val="7030A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rPr>
            <a:t>___</a:t>
          </a:r>
          <a:r>
            <a:rPr lang="ru-RU" sz="5400" b="1" cap="none" spc="0">
              <a:ln w="11430">
                <a:solidFill>
                  <a:schemeClr val="tx2">
                    <a:lumMod val="60000"/>
                    <a:lumOff val="40000"/>
                  </a:schemeClr>
                </a:solidFill>
              </a:ln>
              <a:solidFill>
                <a:srgbClr val="7030A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rPr>
            <a:t>2014</a:t>
          </a:r>
          <a:r>
            <a:rPr lang="ru-RU" sz="5400" b="1" cap="none" spc="0" baseline="0">
              <a:ln w="11430"/>
              <a:solidFill>
                <a:srgbClr val="7030A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rPr>
            <a:t> г.</a:t>
          </a:r>
        </a:p>
        <a:p xmlns:a="http://schemas.openxmlformats.org/drawingml/2006/main">
          <a:pPr algn="ctr"/>
          <a:r>
            <a:rPr lang="ru-RU" sz="2800" b="0" cap="none" spc="0" baseline="0">
              <a:ln w="11430"/>
              <a:solidFill>
                <a:srgbClr val="7030A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rPr>
            <a:t>1 450 934 руб.</a:t>
          </a:r>
          <a:r>
            <a:rPr lang="ru-RU" sz="5400" b="0" cap="none" spc="0" baseline="0">
              <a:ln w="11430"/>
              <a:solidFill>
                <a:srgbClr val="7030A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rPr>
            <a:t> </a:t>
          </a:r>
          <a:endParaRPr lang="ru-RU" sz="5400" b="0" cap="none" spc="0">
            <a:ln w="11430"/>
            <a:solidFill>
              <a:srgbClr val="7030A0"/>
            </a:solidFill>
            <a:effectLst>
              <a:outerShdw blurRad="50800" dist="39000" dir="5460000" algn="tl">
                <a:srgbClr val="000000">
                  <a:alpha val="38000"/>
                </a:srgbClr>
              </a:outerShdw>
            </a:effectLst>
          </a:endParaRPr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76B2C-B0E9-46B4-9C70-95C6B0BFBBAE}" type="datetimeFigureOut">
              <a:rPr lang="ru-RU" smtClean="0"/>
              <a:t>27.08.2016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72568-BDB8-4040-8DCB-AE49ACEF60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96084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76B2C-B0E9-46B4-9C70-95C6B0BFBBAE}" type="datetimeFigureOut">
              <a:rPr lang="ru-RU" smtClean="0"/>
              <a:t>27.08.2016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72568-BDB8-4040-8DCB-AE49ACEF60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77918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76B2C-B0E9-46B4-9C70-95C6B0BFBBAE}" type="datetimeFigureOut">
              <a:rPr lang="ru-RU" smtClean="0"/>
              <a:t>27.08.2016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72568-BDB8-4040-8DCB-AE49ACEF60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05336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76B2C-B0E9-46B4-9C70-95C6B0BFBBAE}" type="datetimeFigureOut">
              <a:rPr lang="ru-RU" smtClean="0"/>
              <a:t>27.08.2016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72568-BDB8-4040-8DCB-AE49ACEF60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08790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76B2C-B0E9-46B4-9C70-95C6B0BFBBAE}" type="datetimeFigureOut">
              <a:rPr lang="ru-RU" smtClean="0"/>
              <a:t>27.08.2016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72568-BDB8-4040-8DCB-AE49ACEF60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98349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76B2C-B0E9-46B4-9C70-95C6B0BFBBAE}" type="datetimeFigureOut">
              <a:rPr lang="ru-RU" smtClean="0"/>
              <a:t>27.08.2016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72568-BDB8-4040-8DCB-AE49ACEF60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97704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76B2C-B0E9-46B4-9C70-95C6B0BFBBAE}" type="datetimeFigureOut">
              <a:rPr lang="ru-RU" smtClean="0"/>
              <a:t>27.08.2016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72568-BDB8-4040-8DCB-AE49ACEF60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68514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76B2C-B0E9-46B4-9C70-95C6B0BFBBAE}" type="datetimeFigureOut">
              <a:rPr lang="ru-RU" smtClean="0"/>
              <a:t>27.08.2016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72568-BDB8-4040-8DCB-AE49ACEF60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71906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76B2C-B0E9-46B4-9C70-95C6B0BFBBAE}" type="datetimeFigureOut">
              <a:rPr lang="ru-RU" smtClean="0"/>
              <a:t>27.08.2016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72568-BDB8-4040-8DCB-AE49ACEF60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19144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76B2C-B0E9-46B4-9C70-95C6B0BFBBAE}" type="datetimeFigureOut">
              <a:rPr lang="ru-RU" smtClean="0"/>
              <a:t>27.08.2016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72568-BDB8-4040-8DCB-AE49ACEF60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51146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76B2C-B0E9-46B4-9C70-95C6B0BFBBAE}" type="datetimeFigureOut">
              <a:rPr lang="ru-RU" smtClean="0"/>
              <a:t>27.08.2016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72568-BDB8-4040-8DCB-AE49ACEF60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04562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676B2C-B0E9-46B4-9C70-95C6B0BFBBAE}" type="datetimeFigureOut">
              <a:rPr lang="ru-RU" smtClean="0"/>
              <a:t>27.08.2016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772568-BDB8-4040-8DCB-AE49ACEF60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3457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Расход и стоимость тепла в моём московском особняке общей площадью 8500 </a:t>
            </a:r>
            <a:r>
              <a:rPr lang="ru-RU" dirty="0" err="1" smtClean="0"/>
              <a:t>кв.м</a:t>
            </a:r>
            <a:r>
              <a:rPr lang="ru-RU" dirty="0" smtClean="0"/>
              <a:t>. в 2014 и 2016 году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Ниже приведены графики изменения потребления </a:t>
            </a:r>
            <a:r>
              <a:rPr lang="ru-RU" dirty="0" err="1" smtClean="0"/>
              <a:t>теплоэнергии</a:t>
            </a:r>
            <a:r>
              <a:rPr lang="ru-RU" dirty="0" smtClean="0"/>
              <a:t> (Гкал) и её стоимости, а также выводы в сравнении с моим «потреблением» в квартире БО (104 </a:t>
            </a:r>
            <a:r>
              <a:rPr lang="ru-RU" dirty="0" err="1" smtClean="0"/>
              <a:t>кв.м</a:t>
            </a:r>
            <a:r>
              <a:rPr lang="ru-RU" smtClean="0"/>
              <a:t>)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883394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 sz="28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ru-RU" b="1" dirty="0" smtClean="0">
                <a:solidFill>
                  <a:prstClr val="black"/>
                </a:solidFill>
              </a:rPr>
              <a:t>График </a:t>
            </a:r>
            <a:r>
              <a:rPr lang="ru-RU" b="1" dirty="0">
                <a:solidFill>
                  <a:prstClr val="black"/>
                </a:solidFill>
              </a:rPr>
              <a:t>изменения расходов на  теплоснабжение </a:t>
            </a:r>
            <a:br>
              <a:rPr lang="ru-RU" b="1" dirty="0">
                <a:solidFill>
                  <a:prstClr val="black"/>
                </a:solidFill>
              </a:rPr>
            </a:br>
            <a:r>
              <a:rPr lang="ru-RU" b="1" dirty="0">
                <a:solidFill>
                  <a:prstClr val="black"/>
                </a:solidFill>
              </a:rPr>
              <a:t>в 2016 г</a:t>
            </a:r>
            <a:r>
              <a:rPr lang="ru-RU" b="1" dirty="0" smtClean="0">
                <a:solidFill>
                  <a:prstClr val="black"/>
                </a:solidFill>
              </a:rPr>
              <a:t>. Среднемесячная оплата – 120907 руб. По примерным расчётам, я должен платить за 104 </a:t>
            </a:r>
            <a:r>
              <a:rPr lang="ru-RU" b="1" dirty="0" err="1" smtClean="0">
                <a:solidFill>
                  <a:prstClr val="black"/>
                </a:solidFill>
              </a:rPr>
              <a:t>кв.м</a:t>
            </a:r>
            <a:r>
              <a:rPr lang="ru-RU" b="1" dirty="0" smtClean="0">
                <a:solidFill>
                  <a:prstClr val="black"/>
                </a:solidFill>
              </a:rPr>
              <a:t> – 1479,3 </a:t>
            </a:r>
            <a:r>
              <a:rPr lang="ru-RU" b="1" dirty="0" err="1" smtClean="0">
                <a:solidFill>
                  <a:prstClr val="black"/>
                </a:solidFill>
              </a:rPr>
              <a:t>руб</a:t>
            </a:r>
            <a:r>
              <a:rPr lang="ru-RU" b="1" dirty="0" smtClean="0">
                <a:solidFill>
                  <a:prstClr val="black"/>
                </a:solidFill>
              </a:rPr>
              <a:t>…</a:t>
            </a:r>
            <a:r>
              <a:rPr lang="ru-RU" b="1" dirty="0">
                <a:solidFill>
                  <a:prstClr val="black"/>
                </a:solidFill>
              </a:rPr>
              <a:t/>
            </a:r>
            <a:br>
              <a:rPr lang="ru-RU" b="1" dirty="0">
                <a:solidFill>
                  <a:prstClr val="black"/>
                </a:solidFill>
              </a:rPr>
            </a:b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13978539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8037455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 sz="28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ru-RU" b="1" dirty="0" smtClean="0">
                <a:solidFill>
                  <a:prstClr val="black"/>
                </a:solidFill>
              </a:rPr>
              <a:t>График </a:t>
            </a:r>
            <a:r>
              <a:rPr lang="ru-RU" b="1" dirty="0">
                <a:solidFill>
                  <a:prstClr val="black"/>
                </a:solidFill>
              </a:rPr>
              <a:t>изменения объемов  потребления </a:t>
            </a:r>
            <a:br>
              <a:rPr lang="ru-RU" b="1" dirty="0">
                <a:solidFill>
                  <a:prstClr val="black"/>
                </a:solidFill>
              </a:rPr>
            </a:br>
            <a:r>
              <a:rPr lang="ru-RU" b="1" dirty="0">
                <a:solidFill>
                  <a:prstClr val="black"/>
                </a:solidFill>
              </a:rPr>
              <a:t>тепловой  </a:t>
            </a:r>
            <a:r>
              <a:rPr lang="ru-RU" b="1" dirty="0" smtClean="0">
                <a:solidFill>
                  <a:prstClr val="black"/>
                </a:solidFill>
              </a:rPr>
              <a:t>энергии </a:t>
            </a:r>
            <a:r>
              <a:rPr lang="ru-RU" b="1" dirty="0">
                <a:solidFill>
                  <a:prstClr val="black"/>
                </a:solidFill>
              </a:rPr>
              <a:t>в 2016 г</a:t>
            </a:r>
            <a:r>
              <a:rPr lang="ru-RU" b="1" dirty="0" smtClean="0">
                <a:solidFill>
                  <a:prstClr val="black"/>
                </a:solidFill>
              </a:rPr>
              <a:t>. Среднемесячное потребление – 78 Гкал на 8500 </a:t>
            </a:r>
            <a:r>
              <a:rPr lang="ru-RU" b="1" dirty="0" err="1" smtClean="0">
                <a:solidFill>
                  <a:prstClr val="black"/>
                </a:solidFill>
              </a:rPr>
              <a:t>кв.метров</a:t>
            </a:r>
            <a:r>
              <a:rPr lang="ru-RU" b="1" dirty="0" smtClean="0">
                <a:solidFill>
                  <a:prstClr val="black"/>
                </a:solidFill>
              </a:rPr>
              <a:t>, и, по аналогии, на площади квартиры 104 </a:t>
            </a:r>
            <a:r>
              <a:rPr lang="ru-RU" b="1" dirty="0" err="1" smtClean="0">
                <a:solidFill>
                  <a:prstClr val="black"/>
                </a:solidFill>
              </a:rPr>
              <a:t>кв.м</a:t>
            </a:r>
            <a:r>
              <a:rPr lang="ru-RU" b="1" dirty="0" smtClean="0">
                <a:solidFill>
                  <a:prstClr val="black"/>
                </a:solidFill>
              </a:rPr>
              <a:t> должно быть 0,954 Гкал ежемесячно</a:t>
            </a:r>
            <a:r>
              <a:rPr lang="ru-RU" b="1" dirty="0">
                <a:solidFill>
                  <a:prstClr val="black"/>
                </a:solidFill>
              </a:rPr>
              <a:t/>
            </a:r>
            <a:br>
              <a:rPr lang="ru-RU" b="1" dirty="0">
                <a:solidFill>
                  <a:prstClr val="black"/>
                </a:solidFill>
              </a:rPr>
            </a:b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65296722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6294855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Развеиваем сомнения.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ru-RU" dirty="0" smtClean="0"/>
              <a:t>У меня, ка у Сулеймана, все без обмана. </a:t>
            </a:r>
          </a:p>
          <a:p>
            <a:r>
              <a:rPr lang="ru-RU" dirty="0" smtClean="0"/>
              <a:t>Поэтому я не стал останавливаться на 2016 неполном году, а копнул свои расходы за 2014 год. Ниже – аналогичные график расхода ТЭ и её стоимости, а также расчеты применительно к моей 104 метровой квартире. </a:t>
            </a:r>
          </a:p>
          <a:p>
            <a:r>
              <a:rPr lang="ru-RU" dirty="0" smtClean="0"/>
              <a:t>Тому, кому лень изучать графики, излагаю «</a:t>
            </a:r>
            <a:r>
              <a:rPr lang="ru-RU" dirty="0" err="1" smtClean="0"/>
              <a:t>многобуквов</a:t>
            </a:r>
            <a:r>
              <a:rPr lang="ru-RU" dirty="0" smtClean="0"/>
              <a:t>»:</a:t>
            </a:r>
          </a:p>
          <a:p>
            <a:r>
              <a:rPr lang="ru-RU" dirty="0" smtClean="0"/>
              <a:t>- за 2014 г. Расход ТЭ (8500 </a:t>
            </a:r>
            <a:r>
              <a:rPr lang="ru-RU" dirty="0" err="1" smtClean="0"/>
              <a:t>кв.м</a:t>
            </a:r>
            <a:r>
              <a:rPr lang="ru-RU" dirty="0" smtClean="0"/>
              <a:t>) – 995 Гкал, т.е. 82,9 среднемесячных, что соответствовало бы для 104 </a:t>
            </a:r>
            <a:r>
              <a:rPr lang="ru-RU" dirty="0" err="1" smtClean="0"/>
              <a:t>кв.метров</a:t>
            </a:r>
            <a:r>
              <a:rPr lang="ru-RU" dirty="0" smtClean="0"/>
              <a:t> – 1,014 </a:t>
            </a:r>
            <a:r>
              <a:rPr lang="ru-RU" dirty="0" err="1" smtClean="0"/>
              <a:t>г.кал</a:t>
            </a:r>
            <a:r>
              <a:rPr lang="ru-RU" dirty="0" smtClean="0"/>
              <a:t>.</a:t>
            </a:r>
          </a:p>
          <a:p>
            <a:r>
              <a:rPr lang="ru-RU" dirty="0" smtClean="0"/>
              <a:t>Соответственно, в рублях – 1450934 </a:t>
            </a:r>
            <a:r>
              <a:rPr lang="ru-RU" dirty="0" err="1" smtClean="0"/>
              <a:t>руб</a:t>
            </a:r>
            <a:r>
              <a:rPr lang="ru-RU" dirty="0" smtClean="0"/>
              <a:t> всего, 120911 руб. </a:t>
            </a:r>
            <a:r>
              <a:rPr lang="ru-RU" dirty="0" err="1" smtClean="0"/>
              <a:t>среднемесячно</a:t>
            </a:r>
            <a:r>
              <a:rPr lang="ru-RU" dirty="0" smtClean="0"/>
              <a:t>, и, для 104 кв. метров – 1479,4 руб. (посмотрите на расчет </a:t>
            </a:r>
            <a:r>
              <a:rPr lang="ru-RU" dirty="0" smtClean="0"/>
              <a:t>2016 </a:t>
            </a:r>
            <a:r>
              <a:rPr lang="ru-RU" dirty="0" smtClean="0"/>
              <a:t>года!!!). Передергивания карт нет. Конечно, так считать нельзя. Этот расчет подходит для индивидуальных, а не общедомовых приборов учета. Если бы у меня была площадь нашего дома, можно было бы посчитать правильно. Но… в подъездах зимой не 23 градуса, и даже не 18…</a:t>
            </a:r>
          </a:p>
          <a:p>
            <a:r>
              <a:rPr lang="ru-RU" dirty="0" smtClean="0"/>
              <a:t>Отвечу на естественный для вникающих вопрос – летом ТЭ тратится на производство горячей воды, а зимой, и для горячей воды, и для отопления, и для…вентиляции, тепловых завес не электрических).</a:t>
            </a:r>
          </a:p>
          <a:p>
            <a:r>
              <a:rPr lang="ru-RU" dirty="0" smtClean="0"/>
              <a:t>Э…!!! Куда </a:t>
            </a:r>
            <a:r>
              <a:rPr lang="ru-RU" dirty="0" err="1" smtClean="0"/>
              <a:t>дэнги</a:t>
            </a:r>
            <a:r>
              <a:rPr lang="ru-RU" dirty="0" smtClean="0"/>
              <a:t> </a:t>
            </a:r>
            <a:r>
              <a:rPr lang="ru-RU" dirty="0" err="1" smtClean="0"/>
              <a:t>дэла</a:t>
            </a:r>
            <a:r>
              <a:rPr lang="ru-RU" dirty="0" smtClean="0"/>
              <a:t>? Ежемесячно мы платим «лишних» примерно по 1,5-2 тысячи…Кто-то больше, кто-то меньше.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289350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 sz="28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ru-RU" b="1" dirty="0" smtClean="0">
                <a:solidFill>
                  <a:prstClr val="black"/>
                </a:solidFill>
              </a:rPr>
              <a:t>График </a:t>
            </a:r>
            <a:r>
              <a:rPr lang="ru-RU" b="1" dirty="0">
                <a:solidFill>
                  <a:prstClr val="black"/>
                </a:solidFill>
              </a:rPr>
              <a:t>изменения объемов  потребления </a:t>
            </a:r>
            <a:br>
              <a:rPr lang="ru-RU" b="1" dirty="0">
                <a:solidFill>
                  <a:prstClr val="black"/>
                </a:solidFill>
              </a:rPr>
            </a:br>
            <a:r>
              <a:rPr lang="ru-RU" b="1" dirty="0">
                <a:solidFill>
                  <a:prstClr val="black"/>
                </a:solidFill>
              </a:rPr>
              <a:t>тепловой  </a:t>
            </a:r>
            <a:r>
              <a:rPr lang="ru-RU" b="1" dirty="0" smtClean="0">
                <a:solidFill>
                  <a:prstClr val="black"/>
                </a:solidFill>
              </a:rPr>
              <a:t>энергии </a:t>
            </a:r>
            <a:r>
              <a:rPr lang="ru-RU" b="1" dirty="0">
                <a:solidFill>
                  <a:prstClr val="black"/>
                </a:solidFill>
              </a:rPr>
              <a:t>в 2014 г.</a:t>
            </a:r>
            <a:br>
              <a:rPr lang="ru-RU" b="1" dirty="0">
                <a:solidFill>
                  <a:prstClr val="black"/>
                </a:solidFill>
              </a:rPr>
            </a:b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35160816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3948377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 sz="28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ru-RU" b="1" dirty="0" smtClean="0">
                <a:solidFill>
                  <a:prstClr val="black"/>
                </a:solidFill>
              </a:rPr>
              <a:t>График </a:t>
            </a:r>
            <a:r>
              <a:rPr lang="ru-RU" b="1" dirty="0">
                <a:solidFill>
                  <a:prstClr val="black"/>
                </a:solidFill>
              </a:rPr>
              <a:t>изменения расходов на  </a:t>
            </a:r>
            <a:r>
              <a:rPr lang="ru-RU" b="1" dirty="0" smtClean="0">
                <a:solidFill>
                  <a:prstClr val="black"/>
                </a:solidFill>
              </a:rPr>
              <a:t>теплоснабжение в </a:t>
            </a:r>
            <a:r>
              <a:rPr lang="ru-RU" b="1" dirty="0">
                <a:solidFill>
                  <a:prstClr val="black"/>
                </a:solidFill>
              </a:rPr>
              <a:t>2014 г.</a:t>
            </a:r>
            <a:br>
              <a:rPr lang="ru-RU" b="1" dirty="0">
                <a:solidFill>
                  <a:prstClr val="black"/>
                </a:solidFill>
              </a:rPr>
            </a:b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43717267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212817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Заключение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ru-RU" dirty="0" smtClean="0"/>
              <a:t>Данные – 100% мои. Не из </a:t>
            </a:r>
            <a:r>
              <a:rPr lang="ru-RU" dirty="0" err="1" smtClean="0"/>
              <a:t>гугла</a:t>
            </a:r>
            <a:r>
              <a:rPr lang="ru-RU" dirty="0" smtClean="0"/>
              <a:t>, и не чей-то «дядин» объект. Данные моего теплосчетчика передаются дистанционно для расчета в «Мосэнерго».</a:t>
            </a:r>
          </a:p>
          <a:p>
            <a:r>
              <a:rPr lang="ru-RU" dirty="0" smtClean="0"/>
              <a:t>Принцип (на двух пальцах)работы теплосчетчика.</a:t>
            </a:r>
          </a:p>
          <a:p>
            <a:r>
              <a:rPr lang="ru-RU" dirty="0" smtClean="0"/>
              <a:t>1. Он ежечасно определяет разницу температуры теплоносителя на входе и на выходе;</a:t>
            </a:r>
          </a:p>
          <a:p>
            <a:r>
              <a:rPr lang="ru-RU" dirty="0" smtClean="0"/>
              <a:t>2. Он (счетчик) определяет объем поступающего и выходящего теплоносителя. Все что не дошло до выхода – </a:t>
            </a:r>
            <a:r>
              <a:rPr lang="ru-RU" dirty="0" smtClean="0"/>
              <a:t>потери, коих боится любая УК;</a:t>
            </a:r>
            <a:endParaRPr lang="ru-RU" dirty="0" smtClean="0"/>
          </a:p>
          <a:p>
            <a:r>
              <a:rPr lang="ru-RU" dirty="0" smtClean="0"/>
              <a:t>3. До наших батарей доходит не теплоноситель, а нагретая теплообменником «своя» вода, и дядя Гриша может регулировать температуру воды для отопления специальным «</a:t>
            </a:r>
            <a:r>
              <a:rPr lang="ru-RU" dirty="0" err="1" smtClean="0"/>
              <a:t>крантиком</a:t>
            </a:r>
            <a:r>
              <a:rPr lang="ru-RU" dirty="0" smtClean="0"/>
              <a:t>», уменьшая или увеличивая интенсивность нагрева «батарейной» воды</a:t>
            </a:r>
            <a:r>
              <a:rPr lang="ru-RU" dirty="0" smtClean="0"/>
              <a:t>. Теплоноситель тоже поступает разной температуры. Его регулирует тоже дядя Петя, в зависимости от температуры за бортом, но это уже на </a:t>
            </a:r>
            <a:r>
              <a:rPr lang="ru-RU" smtClean="0"/>
              <a:t>стороне поставщика</a:t>
            </a:r>
            <a:endParaRPr lang="ru-RU" dirty="0"/>
          </a:p>
          <a:p>
            <a:r>
              <a:rPr lang="en-US" smtClean="0"/>
              <a:t>P.S</a:t>
            </a:r>
            <a:r>
              <a:rPr lang="en-US" dirty="0" smtClean="0"/>
              <a:t>. </a:t>
            </a:r>
            <a:r>
              <a:rPr lang="ru-RU" dirty="0" smtClean="0"/>
              <a:t>Не представил графиков за 2015 год по причине того, что несвоевременно отреагировал на </a:t>
            </a:r>
            <a:r>
              <a:rPr lang="ru-RU" dirty="0" smtClean="0"/>
              <a:t>отказ (</a:t>
            </a:r>
            <a:r>
              <a:rPr lang="ru-RU" dirty="0" err="1" smtClean="0"/>
              <a:t>сасахарился</a:t>
            </a:r>
            <a:r>
              <a:rPr lang="ru-RU" dirty="0" smtClean="0"/>
              <a:t>…)</a:t>
            </a:r>
            <a:r>
              <a:rPr lang="ru-RU" dirty="0" err="1" smtClean="0"/>
              <a:t>теплодатчиков</a:t>
            </a:r>
            <a:r>
              <a:rPr lang="ru-RU" dirty="0" smtClean="0"/>
              <a:t>, в результате – расходы в феврале и марте были такие же, как и в январе, и, даже больше. </a:t>
            </a:r>
            <a:r>
              <a:rPr lang="ru-RU" dirty="0" err="1" smtClean="0"/>
              <a:t>Печалька</a:t>
            </a:r>
            <a:r>
              <a:rPr lang="ru-RU" dirty="0" smtClean="0"/>
              <a:t>. 400-500 тысячных бумажек – псу под хвост, а поставщику ТЭ – опять же – радость</a:t>
            </a:r>
            <a:r>
              <a:rPr lang="ru-RU" dirty="0" smtClean="0"/>
              <a:t>.</a:t>
            </a:r>
          </a:p>
          <a:p>
            <a:r>
              <a:rPr lang="ru-RU" dirty="0" smtClean="0"/>
              <a:t>Да, и ещё, что немаловажно – это по тарифам Мосэнерго. МОЭКО- дороже.</a:t>
            </a:r>
            <a:endParaRPr lang="ru-RU" dirty="0" smtClean="0"/>
          </a:p>
          <a:p>
            <a:r>
              <a:rPr lang="ru-RU" dirty="0" smtClean="0"/>
              <a:t>Спасибо за внимание.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1365777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601</Words>
  <Application>Microsoft Office PowerPoint</Application>
  <PresentationFormat>Широкоэкранный</PresentationFormat>
  <Paragraphs>67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Тема Office</vt:lpstr>
      <vt:lpstr>Расход и стоимость тепла в моём московском особняке общей площадью 8500 кв.м. в 2014 и 2016 году</vt:lpstr>
      <vt:lpstr>График изменения расходов на  теплоснабжение  в 2016 г. Среднемесячная оплата – 120907 руб. По примерным расчётам, я должен платить за 104 кв.м – 1479,3 руб… </vt:lpstr>
      <vt:lpstr>График изменения объемов  потребления  тепловой  энергии в 2016 г. Среднемесячное потребление – 78 Гкал на 8500 кв.метров, и, по аналогии, на площади квартиры 104 кв.м должно быть 0,954 Гкал ежемесячно </vt:lpstr>
      <vt:lpstr>Развеиваем сомнения. </vt:lpstr>
      <vt:lpstr>График изменения объемов  потребления  тепловой  энергии в 2014 г. </vt:lpstr>
      <vt:lpstr>График изменения расходов на  теплоснабжение в 2014 г. </vt:lpstr>
      <vt:lpstr>Заключение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Расход и стоимость тепла в моём московском особняке общей площадью 8500 кв.м. в 2014 и 2016 году</dc:title>
  <dc:creator>sasa</dc:creator>
  <cp:lastModifiedBy>sasa</cp:lastModifiedBy>
  <cp:revision>8</cp:revision>
  <dcterms:created xsi:type="dcterms:W3CDTF">2016-08-27T07:46:56Z</dcterms:created>
  <dcterms:modified xsi:type="dcterms:W3CDTF">2016-08-27T10:11:29Z</dcterms:modified>
</cp:coreProperties>
</file>