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1" r:id="rId3"/>
    <p:sldId id="262" r:id="rId4"/>
    <p:sldId id="263" r:id="rId5"/>
    <p:sldId id="257" r:id="rId6"/>
    <p:sldId id="258" r:id="rId7"/>
    <p:sldId id="259" r:id="rId8"/>
    <p:sldId id="260" r:id="rId9"/>
    <p:sldId id="267" r:id="rId10"/>
    <p:sldId id="266" r:id="rId11"/>
    <p:sldId id="268" r:id="rId12"/>
    <p:sldId id="270" r:id="rId13"/>
    <p:sldId id="269" r:id="rId14"/>
    <p:sldId id="264" r:id="rId15"/>
    <p:sldId id="265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06440-A31D-4FCE-8297-869BC5E3A46E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5E262D-C8AA-45E9-A718-1DFE0D65D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395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E262D-C8AA-45E9-A718-1DFE0D65DD7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160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6CCBB-6C70-486B-AE90-7EDCA654423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957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E262D-C8AA-45E9-A718-1DFE0D65DD7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594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E262D-C8AA-45E9-A718-1DFE0D65DD7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268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F1C45-DBCB-4DCC-B99F-0F60497FF61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235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E262D-C8AA-45E9-A718-1DFE0D65DD7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245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3A43934-1003-44BE-A594-4A7F0D259FA3}" type="datetimeFigureOut">
              <a:rPr lang="ru-RU" smtClean="0"/>
              <a:t>22.04.2016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5951677-4D43-4F3C-A90D-B461CC55FCF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Внешние и внутренние угрозы безопасности РФ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 smtClean="0"/>
              <a:t>Л.Г. Ивашов, генерал – полковник, д.и.н.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97391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59432"/>
            <a:ext cx="9143999" cy="669674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</a:rPr>
              <a:t>              Тенденции мирового развития к началу ХХ1 в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- </a:t>
            </a:r>
            <a:r>
              <a:rPr lang="ru-RU" sz="2400" b="1" dirty="0" smtClean="0">
                <a:solidFill>
                  <a:srgbClr val="C00000"/>
                </a:solidFill>
              </a:rPr>
              <a:t>попытки построения однополярного миропорядка                      провалились;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 мир не воспринял диктат военной силы, США не выдержали военно-силовое напряжение военной колонизации человечества;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  - экономическое господство США поколеблено, доллар перестал быть единственной мировой резервной валютой;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   - западная система стандартов не воспринята в качестве универсальных ценностей;   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/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- мир обретает контуры цивилизационной многополярности;   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   -  наступает эра цивилизаций восточного типа;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 - российское общество возвращается к  своей миссионерской сущности – объединению народов мира на основе добра и справедливости.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673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785" y="4675953"/>
            <a:ext cx="3054215" cy="29938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9280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феврале 2015 г. Конгресс США утвердил новую Стратегию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национальной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безопасности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1196752"/>
            <a:ext cx="81369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«</a:t>
            </a:r>
            <a:r>
              <a:rPr lang="ru-RU" sz="2600" b="1" i="1" dirty="0"/>
              <a:t>Она (Стратегия) направлена на инициативное продвижение наших интересов и ценностей с позиции силы… Не существует замены американскому лидерству…Мы будем лидировать с позиции силы… США будут применять военную силу, при необходимости используя ее в одностороннем порядке… </a:t>
            </a:r>
            <a:r>
              <a:rPr lang="ru-RU" sz="2600" b="1" i="1" dirty="0">
                <a:solidFill>
                  <a:srgbClr val="FF0000"/>
                </a:solidFill>
              </a:rPr>
              <a:t>Вооруженные силы США будут готовы применить военную силу в любой точке мира, воспрещая и останавливая агрессию на множествах театрах военных действий</a:t>
            </a:r>
            <a:r>
              <a:rPr lang="ru-RU" sz="2600" b="1" i="1" dirty="0" smtClean="0"/>
              <a:t>»</a:t>
            </a:r>
            <a:r>
              <a:rPr lang="en-US" sz="2600" b="1" i="1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97103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9644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70C0"/>
                </a:solidFill>
              </a:rPr>
              <a:t> </a:t>
            </a:r>
            <a:r>
              <a:rPr lang="ru-RU" sz="3200" b="1" i="1" dirty="0" smtClean="0">
                <a:solidFill>
                  <a:srgbClr val="0070C0"/>
                </a:solidFill>
              </a:rPr>
              <a:t>          Военная доктрина  США - 2015</a:t>
            </a:r>
          </a:p>
          <a:p>
            <a:endParaRPr lang="ru-RU" b="1" i="1" dirty="0"/>
          </a:p>
          <a:p>
            <a:endParaRPr lang="ru-RU" b="1" i="1" dirty="0" smtClean="0"/>
          </a:p>
          <a:p>
            <a:r>
              <a:rPr lang="ru-RU" sz="2800" b="1" i="1" dirty="0" smtClean="0"/>
              <a:t>«…</a:t>
            </a:r>
            <a:r>
              <a:rPr lang="ru-RU" sz="2800" b="1" i="1" dirty="0"/>
              <a:t>американские военные готовы перебросить войска в любую точку земного шара и методом устрашения не дать противнику добиться своих целей, либо решительно разгромить любого, кто угрожает США,  нашим национальным  интересам, нашим союзникам и </a:t>
            </a:r>
            <a:r>
              <a:rPr lang="ru-RU" sz="2800" b="1" i="1" dirty="0" smtClean="0"/>
              <a:t>партнерам</a:t>
            </a:r>
            <a:r>
              <a:rPr lang="ru-RU" sz="2800" dirty="0" smtClean="0"/>
              <a:t>…</a:t>
            </a:r>
            <a:r>
              <a:rPr lang="ru-RU" sz="2800" b="1" i="1" dirty="0" smtClean="0"/>
              <a:t>в </a:t>
            </a:r>
            <a:r>
              <a:rPr lang="ru-RU" sz="2800" b="1" i="1" dirty="0"/>
              <a:t>будущем нашим войскам придется действовать на оспариваемой территории</a:t>
            </a:r>
            <a:r>
              <a:rPr lang="ru-RU" sz="2800" dirty="0"/>
              <a:t>». </a:t>
            </a:r>
          </a:p>
        </p:txBody>
      </p:sp>
    </p:spTree>
    <p:extLst>
      <p:ext uri="{BB962C8B-B14F-4D97-AF65-F5344CB8AC3E}">
        <p14:creationId xmlns:p14="http://schemas.microsoft.com/office/powerpoint/2010/main" val="27403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76672"/>
            <a:ext cx="8534400" cy="128089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             Вопросы лекции:</a:t>
            </a:r>
            <a:br>
              <a:rPr lang="ru-RU" sz="3100" b="1" dirty="0" smtClean="0"/>
            </a:br>
            <a:r>
              <a:rPr lang="ru-RU" sz="3100" b="1" dirty="0" smtClean="0"/>
              <a:t> </a:t>
            </a:r>
            <a:br>
              <a:rPr lang="ru-RU" sz="31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>  </a:t>
            </a:r>
            <a:r>
              <a:rPr lang="ru-RU" sz="2700" b="1" dirty="0" smtClean="0"/>
              <a:t>1.. Стратегия США, ТНС и  НАТО после </a:t>
            </a:r>
            <a:r>
              <a:rPr lang="ru-RU" sz="2700" b="1" dirty="0" smtClean="0"/>
              <a:t>крушения </a:t>
            </a:r>
            <a:r>
              <a:rPr lang="ru-RU" sz="2700" b="1" dirty="0" smtClean="0"/>
              <a:t>СССР.</a:t>
            </a:r>
            <a:br>
              <a:rPr lang="ru-RU" sz="2700" b="1" dirty="0" smtClean="0"/>
            </a:br>
            <a:r>
              <a:rPr lang="ru-RU" sz="2700" b="1" dirty="0"/>
              <a:t> </a:t>
            </a:r>
            <a:r>
              <a:rPr lang="ru-RU" sz="2700" b="1" dirty="0" smtClean="0"/>
              <a:t> 2. Формула миропорядка по </a:t>
            </a:r>
            <a:r>
              <a:rPr lang="ru-RU" sz="2700" b="1" dirty="0" err="1" smtClean="0"/>
              <a:t>американски</a:t>
            </a:r>
            <a:r>
              <a:rPr lang="ru-RU" sz="2700" b="1" dirty="0"/>
              <a:t> </a:t>
            </a:r>
            <a:r>
              <a:rPr lang="ru-RU" sz="2700" b="1" dirty="0" smtClean="0"/>
              <a:t>и стратегии его построения.</a:t>
            </a:r>
            <a:br>
              <a:rPr lang="ru-RU" sz="2700" b="1" dirty="0" smtClean="0"/>
            </a:br>
            <a:r>
              <a:rPr lang="ru-RU" sz="2700" b="1" dirty="0"/>
              <a:t> </a:t>
            </a:r>
            <a:r>
              <a:rPr lang="ru-RU" sz="2700" b="1" dirty="0" smtClean="0"/>
              <a:t> 3. Роль  и место РФ в структуре нового миропорядка.</a:t>
            </a:r>
            <a:br>
              <a:rPr lang="ru-RU" sz="2700" b="1" dirty="0" smtClean="0"/>
            </a:br>
            <a:r>
              <a:rPr lang="ru-RU" sz="2700" b="1" dirty="0"/>
              <a:t> </a:t>
            </a:r>
            <a:r>
              <a:rPr lang="ru-RU" sz="2700" b="1" dirty="0" smtClean="0"/>
              <a:t> 4. Восхождение Востока.</a:t>
            </a:r>
            <a:br>
              <a:rPr lang="ru-RU" sz="2700" b="1" dirty="0" smtClean="0"/>
            </a:br>
            <a:r>
              <a:rPr lang="ru-RU" sz="2700" b="1" dirty="0"/>
              <a:t> </a:t>
            </a:r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  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http://i031.radikal.ru/1406/21/3318524718d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0" y="61664"/>
            <a:ext cx="9332020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00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4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3589"/>
            <a:ext cx="9144000" cy="60844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СТРУКТУРА БГУ США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834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490510480490530500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68" y="642918"/>
            <a:ext cx="9144000" cy="55721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6680" y="831558"/>
            <a:ext cx="4248472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Возможности средств поражения системы ПРО США к 2020 году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01136" y="4643760"/>
            <a:ext cx="2592288" cy="156966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Суммарное количество ПР наземного и морского базирования по состоянию на 2020 г.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1700 ед.</a:t>
            </a:r>
            <a:endParaRPr lang="ru-RU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5688"/>
            <a:ext cx="6589199" cy="128089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Системно – сетевые  операции «мягкой силы»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9324528" cy="5112568"/>
          </a:xfrm>
        </p:spPr>
        <p:txBody>
          <a:bodyPr>
            <a:noAutofit/>
          </a:bodyPr>
          <a:lstStyle/>
          <a:p>
            <a:r>
              <a:rPr lang="ru-RU" sz="2400" b="1" dirty="0"/>
              <a:t>о</a:t>
            </a:r>
            <a:r>
              <a:rPr lang="ru-RU" sz="2400" b="1" dirty="0" smtClean="0"/>
              <a:t>перации по упразднению международной </a:t>
            </a:r>
            <a:r>
              <a:rPr lang="ru-RU" sz="2400" b="1" dirty="0" err="1" smtClean="0"/>
              <a:t>субъектности</a:t>
            </a:r>
            <a:r>
              <a:rPr lang="ru-RU" sz="2400" b="1" dirty="0" smtClean="0"/>
              <a:t> государств;</a:t>
            </a:r>
          </a:p>
          <a:p>
            <a:r>
              <a:rPr lang="ru-RU" sz="2400" b="1" dirty="0"/>
              <a:t>о</a:t>
            </a:r>
            <a:r>
              <a:rPr lang="ru-RU" sz="2400" b="1" dirty="0" smtClean="0"/>
              <a:t>перации «на основе эффектов (скрытая  дестабилизация базовых основ государства через разрушение системы управления и ложного целеполагания (демократизация);</a:t>
            </a:r>
          </a:p>
          <a:p>
            <a:r>
              <a:rPr lang="ru-RU" sz="2400" b="1" dirty="0"/>
              <a:t>о</a:t>
            </a:r>
            <a:r>
              <a:rPr lang="ru-RU" sz="2400" b="1" dirty="0" smtClean="0"/>
              <a:t>перации по экспорту нестабильности; </a:t>
            </a:r>
          </a:p>
          <a:p>
            <a:r>
              <a:rPr lang="ru-RU" sz="2400" b="1" dirty="0"/>
              <a:t>о</a:t>
            </a:r>
            <a:r>
              <a:rPr lang="ru-RU" sz="2400" b="1" dirty="0" smtClean="0"/>
              <a:t>перации по подрыву потенциалов (действия по ослаблению и разрушению политического, военного, экономического, духовно-нравственного потенциалов государства – объекта);</a:t>
            </a:r>
          </a:p>
          <a:p>
            <a:r>
              <a:rPr lang="ru-RU" sz="2400" b="1" dirty="0" err="1"/>
              <a:t>п</a:t>
            </a:r>
            <a:r>
              <a:rPr lang="ru-RU" sz="2400" b="1" dirty="0" err="1" smtClean="0"/>
              <a:t>реэмптивные</a:t>
            </a:r>
            <a:r>
              <a:rPr lang="ru-RU" sz="2400" b="1" dirty="0" smtClean="0"/>
              <a:t> операции (устранение прежних режимов и «строительство новой нации»);</a:t>
            </a:r>
          </a:p>
          <a:p>
            <a:r>
              <a:rPr lang="ru-RU" sz="2400" b="1" dirty="0"/>
              <a:t>г</a:t>
            </a:r>
            <a:r>
              <a:rPr lang="ru-RU" sz="2400" b="1" dirty="0" smtClean="0"/>
              <a:t>уманитарные интервенции</a:t>
            </a:r>
            <a:r>
              <a:rPr lang="ru-RU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2491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г.</a:t>
            </a:r>
            <a:endParaRPr lang="ru-RU" dirty="0"/>
          </a:p>
        </p:txBody>
      </p:sp>
      <p:sp>
        <p:nvSpPr>
          <p:cNvPr id="1229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A736DA5-1A2C-4D88-B734-F6ADB20D881C}" type="slidenum">
              <a:rPr lang="ru-RU" altLang="ru-RU" sz="12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ru-RU" altLang="ru-RU" sz="1200">
              <a:solidFill>
                <a:srgbClr val="898989"/>
              </a:solidFill>
            </a:endParaRPr>
          </a:p>
        </p:txBody>
      </p:sp>
      <p:sp>
        <p:nvSpPr>
          <p:cNvPr id="12292" name="Прямоугольник 7"/>
          <p:cNvSpPr>
            <a:spLocks noChangeArrowheads="1"/>
          </p:cNvSpPr>
          <p:nvPr/>
        </p:nvSpPr>
        <p:spPr bwMode="auto">
          <a:xfrm>
            <a:off x="1037035" y="2019300"/>
            <a:ext cx="7364015" cy="423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FontTx/>
              <a:buNone/>
            </a:pPr>
            <a:r>
              <a:rPr lang="ru-RU" alt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11 апреля 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встреча в ФРС по вопросам процентных ставок.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FontTx/>
              <a:buNone/>
            </a:pPr>
            <a:r>
              <a:rPr lang="ru-RU" alt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11 апреля 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встреча </a:t>
            </a:r>
            <a:r>
              <a:rPr lang="ru-RU" alt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Дж.Йеллен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 </a:t>
            </a:r>
            <a:r>
              <a:rPr lang="ru-RU" alt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Б.Обамой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FontTx/>
              <a:buNone/>
            </a:pPr>
            <a:r>
              <a:rPr lang="ru-RU" alt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 апреля 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встреча в ФРС по вопросам банковского надзора.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ru-RU" alt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13 апреля </a:t>
            </a: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встреча в ФРС по вопросам финансовых рынков.</a:t>
            </a:r>
          </a:p>
        </p:txBody>
      </p:sp>
      <p:sp>
        <p:nvSpPr>
          <p:cNvPr id="1229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200" b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Интрига недели – ряд срочных, незапланированных и закрытых встреч ФРС</a:t>
            </a:r>
            <a:endParaRPr lang="ru-RU" altLang="ru-RU" sz="320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6127A38-E2C4-4150-99D6-F5FDDD4D6BFD}" type="slidenum">
              <a:rPr lang="ru-RU" altLang="ru-RU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ru-RU" altLang="ru-RU" sz="1200" smtClean="0">
              <a:solidFill>
                <a:srgbClr val="898989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г.</a:t>
            </a:r>
            <a:endParaRPr lang="ru-RU" dirty="0"/>
          </a:p>
        </p:txBody>
      </p:sp>
      <p:sp>
        <p:nvSpPr>
          <p:cNvPr id="8196" name="Прямоугольник 2"/>
          <p:cNvSpPr>
            <a:spLocks noChangeArrowheads="1"/>
          </p:cNvSpPr>
          <p:nvPr/>
        </p:nvSpPr>
        <p:spPr bwMode="auto">
          <a:xfrm>
            <a:off x="628650" y="3868738"/>
            <a:ext cx="7772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«Мы очень </a:t>
            </a:r>
            <a:r>
              <a:rPr lang="ru-RU" alt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очень</a:t>
            </a: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 близко приближаемся к следующему кризисному коллапсу»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Джеф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Бервик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, 2015</a:t>
            </a:r>
          </a:p>
        </p:txBody>
      </p:sp>
      <p:sp>
        <p:nvSpPr>
          <p:cNvPr id="8197" name="Прямоугольник 3"/>
          <p:cNvSpPr>
            <a:spLocks noChangeArrowheads="1"/>
          </p:cNvSpPr>
          <p:nvPr/>
        </p:nvSpPr>
        <p:spPr bwMode="auto">
          <a:xfrm>
            <a:off x="628650" y="1381126"/>
            <a:ext cx="78867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США находятся на пороге </a:t>
            </a: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«катастрофического экономического кризиса гораздо более худшего, чем кризис 2008 г.»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Рон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Пол, апр. </a:t>
            </a:r>
            <a:r>
              <a:rPr lang="en-US" altLang="ru-RU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308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ъект 2"/>
          <p:cNvSpPr>
            <a:spLocks noGrp="1"/>
          </p:cNvSpPr>
          <p:nvPr>
            <p:ph idx="1"/>
          </p:nvPr>
        </p:nvSpPr>
        <p:spPr>
          <a:xfrm>
            <a:off x="440532" y="1109663"/>
            <a:ext cx="7998619" cy="5097462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России: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«Для выполнения установленного Банком России на 2015 г. целевого показателя по инфляции … Банку России следует быть готовым в течение следующего года дополнительно повысить процентные ставки»</a:t>
            </a:r>
          </a:p>
          <a:p>
            <a:pPr marL="0" indent="0" algn="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МВФ. Российская Федерация – Консультации 2014 года в соответствии со Статьей </a:t>
            </a:r>
            <a:r>
              <a:rPr lang="en-US" alt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IV</a:t>
            </a:r>
            <a:r>
              <a:rPr lang="ru-RU" alt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. 30.04.2014. С. 3.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США: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«Преждевременное повышение ставок может вызвать ужесточение финансовых условий или расшатывание финансовой стабильности, что будет препятствовать росту экономики»</a:t>
            </a:r>
          </a:p>
          <a:p>
            <a:pPr marL="0" indent="0" algn="r" eaLnBrk="1" hangingPunct="1">
              <a:buFont typeface="Arial" panose="020B0604020202020204" pitchFamily="34" charset="0"/>
              <a:buNone/>
              <a:defRPr/>
            </a:pPr>
            <a:r>
              <a:rPr lang="en-US" alt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2015 Article IV Consultation with the United States of America Concluding Statement of the IMF Mission. 28.05.2015.</a:t>
            </a:r>
            <a:endParaRPr lang="ru-RU" altLang="ru-RU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DF26B5E-9754-40AE-8660-8A2735C42635}" type="slidenum">
              <a:rPr lang="ru-RU" altLang="ru-RU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ru-RU" altLang="ru-RU" sz="1200" smtClean="0">
              <a:solidFill>
                <a:srgbClr val="898989"/>
              </a:solidFill>
            </a:endParaRPr>
          </a:p>
        </p:txBody>
      </p:sp>
      <p:sp>
        <p:nvSpPr>
          <p:cNvPr id="16388" name="Заголовок 1"/>
          <p:cNvSpPr>
            <a:spLocks noGrp="1"/>
          </p:cNvSpPr>
          <p:nvPr>
            <p:ph type="title"/>
          </p:nvPr>
        </p:nvSpPr>
        <p:spPr>
          <a:xfrm>
            <a:off x="610791" y="103188"/>
            <a:ext cx="7886700" cy="906462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latin typeface="Arial" panose="020B0604020202020204" pitchFamily="34" charset="0"/>
                <a:cs typeface="Arial" panose="020B0604020202020204" pitchFamily="34" charset="0"/>
              </a:rPr>
              <a:t>Рекомендации миссии МВФ: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М.Ершов. Институт экономических стратегий. 19 апр. 2016 г.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769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5514D3-0001-4C1B-BD3F-AD79CA336721}" type="slidenum">
              <a:rPr lang="ru-RU" altLang="ru-RU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ru-RU" altLang="ru-RU" sz="1200" smtClean="0">
              <a:solidFill>
                <a:srgbClr val="898989"/>
              </a:solidFill>
            </a:endParaRPr>
          </a:p>
        </p:txBody>
      </p:sp>
      <p:pic>
        <p:nvPicPr>
          <p:cNvPr id="36867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91" y="2411413"/>
            <a:ext cx="61722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46548" y="1866900"/>
            <a:ext cx="7260431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Доля экспорта нефти в ВВП и девальвация национальных валют (%)*</a:t>
            </a:r>
          </a:p>
        </p:txBody>
      </p:sp>
      <p:sp>
        <p:nvSpPr>
          <p:cNvPr id="36869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 eaLnBrk="1" hangingPunct="1"/>
            <a:r>
              <a:rPr lang="ru-RU" altLang="ru-RU" sz="2800" smtClean="0">
                <a:latin typeface="Arial" panose="020B0604020202020204" pitchFamily="34" charset="0"/>
                <a:cs typeface="Arial" panose="020B0604020202020204" pitchFamily="34" charset="0"/>
              </a:rPr>
              <a:t>Масштаб обесценения российского рубля был более существенен, чем у других стран-нефтеэкспортеров (причем даже у тех, у кого доля экспорта нефти в ВВП выше, чем в России)</a:t>
            </a:r>
          </a:p>
        </p:txBody>
      </p:sp>
      <p:sp>
        <p:nvSpPr>
          <p:cNvPr id="36870" name="Прямоугольник 1"/>
          <p:cNvSpPr>
            <a:spLocks noChangeArrowheads="1"/>
          </p:cNvSpPr>
          <p:nvPr/>
        </p:nvSpPr>
        <p:spPr bwMode="auto">
          <a:xfrm>
            <a:off x="675085" y="6183314"/>
            <a:ext cx="275908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900"/>
              <a:t>* Данные по Канаде включают экспорт нефти и газа.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М.Ершов. Институт экономических стратегий. 19 апр. 2016 г.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37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012825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Обесценение рубля привело к:</a:t>
            </a:r>
          </a:p>
        </p:txBody>
      </p:sp>
      <p:sp>
        <p:nvSpPr>
          <p:cNvPr id="45059" name="Объект 2"/>
          <p:cNvSpPr>
            <a:spLocks noGrp="1"/>
          </p:cNvSpPr>
          <p:nvPr>
            <p:ph idx="1"/>
          </p:nvPr>
        </p:nvSpPr>
        <p:spPr>
          <a:xfrm>
            <a:off x="631031" y="1436689"/>
            <a:ext cx="7886700" cy="3482975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Остановке многих предприятий </a:t>
            </a:r>
            <a:r>
              <a:rPr lang="ru-RU" alt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(из-за сокращения внутреннего спроса, удорожания импорта и др.)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Снижению внутреннего спроса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Росту инфляции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Росту недоверия к рублю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Снижению стоимости национальных активов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Ограничению импорта передовой техники и технологий</a:t>
            </a:r>
          </a:p>
          <a:p>
            <a:pPr marL="228600" lvl="1">
              <a:spcBef>
                <a:spcPts val="1000"/>
              </a:spcBef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Росту платежей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 обслуживанию внешнего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долга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190E2BB-0581-42EA-B6AC-E8036CD033B6}" type="slidenum">
              <a:rPr lang="ru-RU" altLang="ru-RU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ru-RU" altLang="ru-RU" sz="1200" smtClean="0">
              <a:solidFill>
                <a:srgbClr val="898989"/>
              </a:solidFill>
            </a:endParaRPr>
          </a:p>
        </p:txBody>
      </p:sp>
      <p:sp>
        <p:nvSpPr>
          <p:cNvPr id="45061" name="Прямоугольник 1"/>
          <p:cNvSpPr>
            <a:spLocks noChangeArrowheads="1"/>
          </p:cNvSpPr>
          <p:nvPr/>
        </p:nvSpPr>
        <p:spPr bwMode="auto">
          <a:xfrm>
            <a:off x="628650" y="5529264"/>
            <a:ext cx="81605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При этом обесценение НЕ привело к росту экспорта и торгового баланса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М.Ершов. Институт экономических стратегий. 19 апр. 2016 г.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9951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838" y="0"/>
            <a:ext cx="893760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Переживаемый в настоящее время кризис – это определенный интеллектуальный провал экономистов, культивирующих  идеализированное видение экономики.</a:t>
            </a:r>
          </a:p>
          <a:p>
            <a:endParaRPr lang="ru-RU" sz="2800" dirty="0"/>
          </a:p>
          <a:p>
            <a:r>
              <a:rPr lang="ru-RU" sz="2800" b="1" i="1" dirty="0" smtClean="0">
                <a:solidFill>
                  <a:srgbClr val="FF0000"/>
                </a:solidFill>
              </a:rPr>
              <a:t>Сегодня финансовая сфера и финансовый капитал трансформировались из посредника, обслуживающего производство, в ключевой фактор, во многом определяющий        экономическое   развитие.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pPr algn="r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М.И. </a:t>
            </a:r>
            <a:r>
              <a:rPr lang="ru-RU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Гальвановский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д.э.н. профессор </a:t>
            </a:r>
          </a:p>
          <a:p>
            <a:pPr algn="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А.Н. Каурова к.э.н. </a:t>
            </a:r>
          </a:p>
          <a:p>
            <a:pPr algn="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Экономические стратегии № 9,  2014.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92334"/>
            <a:ext cx="3420888" cy="256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4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"/>
            <a:ext cx="87484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Отсутствие глубоко продуманной государственной стратегии развития и </a:t>
            </a:r>
            <a:r>
              <a:rPr lang="ru-RU" sz="2800" dirty="0" smtClean="0"/>
              <a:t>использования минерально-сырьевой </a:t>
            </a:r>
            <a:r>
              <a:rPr lang="ru-RU" sz="2800" dirty="0"/>
              <a:t>базы является угрозой национальной безопасности страны.</a:t>
            </a:r>
          </a:p>
          <a:p>
            <a:r>
              <a:rPr lang="ru-RU" sz="2800" b="1" i="1" dirty="0">
                <a:solidFill>
                  <a:srgbClr val="FF0000"/>
                </a:solidFill>
              </a:rPr>
              <a:t>Нужна </a:t>
            </a:r>
            <a:r>
              <a:rPr lang="ru-RU" sz="2800" b="1" i="1" dirty="0" smtClean="0">
                <a:solidFill>
                  <a:srgbClr val="FF0000"/>
                </a:solidFill>
              </a:rPr>
              <a:t>компетентная </a:t>
            </a:r>
            <a:r>
              <a:rPr lang="ru-RU" sz="2800" b="1" i="1" dirty="0">
                <a:solidFill>
                  <a:srgbClr val="FF0000"/>
                </a:solidFill>
              </a:rPr>
              <a:t>власть, глубоко </a:t>
            </a:r>
            <a:r>
              <a:rPr lang="ru-RU" sz="2800" b="1" i="1" dirty="0" smtClean="0">
                <a:solidFill>
                  <a:srgbClr val="FF0000"/>
                </a:solidFill>
              </a:rPr>
              <a:t>озабоченная </a:t>
            </a:r>
            <a:r>
              <a:rPr lang="ru-RU" sz="2800" b="1" i="1" dirty="0">
                <a:solidFill>
                  <a:srgbClr val="FF0000"/>
                </a:solidFill>
              </a:rPr>
              <a:t>судьбой народа, нужна как воздух </a:t>
            </a:r>
            <a:r>
              <a:rPr lang="ru-RU" sz="2800" b="1" i="1" dirty="0" smtClean="0">
                <a:solidFill>
                  <a:srgbClr val="FF0000"/>
                </a:solidFill>
              </a:rPr>
              <a:t>объединяющая идея,  </a:t>
            </a:r>
            <a:r>
              <a:rPr lang="ru-RU" sz="2800" b="1" i="1" dirty="0">
                <a:solidFill>
                  <a:srgbClr val="FF0000"/>
                </a:solidFill>
              </a:rPr>
              <a:t>которая </a:t>
            </a:r>
            <a:r>
              <a:rPr lang="ru-RU" sz="2800" b="1" i="1" dirty="0" smtClean="0">
                <a:solidFill>
                  <a:srgbClr val="FF0000"/>
                </a:solidFill>
              </a:rPr>
              <a:t>призовет </a:t>
            </a:r>
            <a:r>
              <a:rPr lang="ru-RU" sz="2800" b="1" i="1" dirty="0">
                <a:solidFill>
                  <a:srgbClr val="FF0000"/>
                </a:solidFill>
              </a:rPr>
              <a:t>народ подняться с колен</a:t>
            </a:r>
            <a:r>
              <a:rPr lang="ru-RU" sz="2800" b="1" i="1" dirty="0"/>
              <a:t>. </a:t>
            </a:r>
          </a:p>
          <a:p>
            <a:r>
              <a:rPr lang="ru-RU" dirty="0"/>
              <a:t>    </a:t>
            </a:r>
          </a:p>
          <a:p>
            <a:r>
              <a:rPr lang="ru-RU" b="1" dirty="0"/>
              <a:t>                                                                                             Е.А. </a:t>
            </a:r>
            <a:r>
              <a:rPr lang="ru-RU" b="1" dirty="0" smtClean="0"/>
              <a:t>Козловский, </a:t>
            </a:r>
            <a:r>
              <a:rPr lang="ru-RU" b="1" dirty="0"/>
              <a:t>д.т.н</a:t>
            </a:r>
            <a:r>
              <a:rPr lang="ru-RU" b="1" dirty="0" smtClean="0"/>
              <a:t>.,</a:t>
            </a:r>
            <a:endParaRPr lang="ru-RU" b="1" dirty="0"/>
          </a:p>
          <a:p>
            <a:r>
              <a:rPr lang="ru-RU" b="1" dirty="0"/>
              <a:t>                                                                                     министр геологии СССР </a:t>
            </a:r>
          </a:p>
          <a:p>
            <a:r>
              <a:rPr lang="ru-RU" b="1" dirty="0"/>
              <a:t>                                                                                 </a:t>
            </a:r>
            <a:r>
              <a:rPr lang="ru-RU" b="1" dirty="0" smtClean="0"/>
              <a:t>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51" t="2434" r="2251" b="9964"/>
          <a:stretch/>
        </p:blipFill>
        <p:spPr>
          <a:xfrm>
            <a:off x="179512" y="3933056"/>
            <a:ext cx="3609580" cy="29249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48691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№9, 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99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23364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 социальной напряженности и политической активности в  РФ в 2016 г.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реальные зарплаты упали на 9,4 проц., пенсии на 10 проц. (Росстат);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в международном рейтинге Россия заняла последнее место по продажам жилья (в РФ 35 проц. жилищного  фонда нуждается в замене или капитальном ремонте);</a:t>
            </a:r>
          </a:p>
          <a:p>
            <a:pPr marL="342900" indent="-342900">
              <a:buFontTx/>
              <a:buChar char="-"/>
            </a:pP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оля нищих выросла в 2015 году более чем вдвое (9 </a:t>
            </a:r>
            <a:r>
              <a:rPr lang="ru-RU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наиболее бедных на две трети (до 30 </a:t>
            </a:r>
            <a:r>
              <a:rPr lang="ru-RU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(М.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елягин);</a:t>
            </a:r>
          </a:p>
          <a:p>
            <a:pPr marL="342900" indent="-342900">
              <a:buFontTx/>
              <a:buChar char="-"/>
            </a:pP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арплаты российских чиновников выросли в среднем по стране на 111 тыс. рублей, самый высокий рост в аппарате правительства и президента (Росстат);</a:t>
            </a: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число трудовых протестов в 2016 г. увеличилось вдвое по сравнению с 2015 г. (132 протеста в первом квартале </a:t>
            </a:r>
            <a:r>
              <a:rPr lang="ru-RU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н.г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</a:t>
            </a:r>
            <a:r>
              <a:rPr lang="ru-RU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 регионах)</a:t>
            </a:r>
            <a:endParaRPr lang="ru-RU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6584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93</TotalTime>
  <Words>844</Words>
  <Application>Microsoft Office PowerPoint</Application>
  <PresentationFormat>Экран (4:3)</PresentationFormat>
  <Paragraphs>88</Paragraphs>
  <Slides>16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Внешние и внутренние угрозы безопасности РФ</vt:lpstr>
      <vt:lpstr>              Тенденции мирового развития к началу ХХ1 в - попытки построения однополярного миропорядка                      провалились;   мир не воспринял диктат военной силы, США не выдержали военно-силовое напряжение военной колонизации человечества;    - экономическое господство США поколеблено, доллар перестал быть единственной мировой резервной валютой;    - западная система стандартов не воспринята в качестве универсальных ценностей;     - мир обретает контуры цивилизационной многополярности;       -  наступает эра цивилизаций восточного типа;   - российское общество возвращается к  своей миссионерской сущности – объединению народов мира на основе добра и справедливости.   </vt:lpstr>
      <vt:lpstr>Презентация PowerPoint</vt:lpstr>
      <vt:lpstr>Презентация PowerPoint</vt:lpstr>
      <vt:lpstr>             Вопросы лекции:      1.. Стратегия США, ТНС и  НАТО после крушения СССР.   2. Формула миропорядка по американски и стратегии его построения.   3. Роль  и место РФ в структуре нового миропорядка.   4. Восхождение Востока.        </vt:lpstr>
      <vt:lpstr>Презентация PowerPoint</vt:lpstr>
      <vt:lpstr>Презентация PowerPoint</vt:lpstr>
      <vt:lpstr>Системно – сетевые  операции «мягкой силы»</vt:lpstr>
      <vt:lpstr>Интрига недели – ряд срочных, незапланированных и закрытых встреч ФРС</vt:lpstr>
      <vt:lpstr>Презентация PowerPoint</vt:lpstr>
      <vt:lpstr>Рекомендации миссии МВФ:</vt:lpstr>
      <vt:lpstr>Масштаб обесценения российского рубля был более существенен, чем у других стран-нефтеэкспортеров (причем даже у тех, у кого доля экспорта нефти в ВВП выше, чем в России)</vt:lpstr>
      <vt:lpstr>Обесценение рубля привело к: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Внешние и внутренние угрозы безопасности РФ</dc:title>
  <dc:creator>Admin</dc:creator>
  <cp:lastModifiedBy>Admin</cp:lastModifiedBy>
  <cp:revision>12</cp:revision>
  <dcterms:created xsi:type="dcterms:W3CDTF">2016-04-21T20:12:44Z</dcterms:created>
  <dcterms:modified xsi:type="dcterms:W3CDTF">2016-04-22T15:00:54Z</dcterms:modified>
</cp:coreProperties>
</file>